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725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"/>
          <p:cNvSpPr>
            <a:spLocks noGrp="1"/>
          </p:cNvSpPr>
          <p:nvPr>
            <p:ph type="hdr" sz="quarter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Date Placeholder"/>
          <p:cNvSpPr>
            <a:spLocks noGrp="1"/>
          </p:cNvSpPr>
          <p:nvPr>
            <p:ph type="dt" sz="quarter" idx="1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" name="Slide Image Placeholder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5" name="Notes Placeholder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6" name="Footer Placeholder"/>
          <p:cNvSpPr>
            <a:spLocks noGrp="1"/>
          </p:cNvSpPr>
          <p:nvPr>
            <p:ph type="ftr" sz="quarter" idx="4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7" name="Slide Number Placeholder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/>
    </a:lvl1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Apertura: le fideiussioni non devono rallentare il business. Easy Bond Credit nasce per dare regia, velocità e chiarezza.</a:t>
            </a:r>
          </a:p>
          <a:p>
            <a:r>
              <a:t>[Sources]</a:t>
            </a:r>
          </a:p>
          <a:p>
            <a:r>
              <a:t>- Dati societari e loghi forniti dall’utente.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Presentare gli ambiti come esigenze tipiche, da verificare e strutturare caso per caso. Evitare promesse automatiche di emissione.</a:t>
            </a:r>
          </a:p>
          <a:p>
            <a:r>
              <a:t>[Sources]</a:t>
            </a:r>
          </a:p>
          <a:p>
            <a:r>
              <a:t>- Categorie commerciali generali; disponibilità soggetta a valutazione e condizioni.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Il processo dimostra controllo. Specificare che tempi ed esito dipendono dalla completezza documentale e dalla valutazione del rischio.</a:t>
            </a:r>
          </a:p>
          <a:p>
            <a:r>
              <a:t>[Sources]</a:t>
            </a:r>
          </a:p>
          <a:p>
            <a:r>
              <a:t>- Processo commerciale proposto per Easy Bond Credit.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La disciplina di underwriting tutela il cliente, il partner e le compagnie. Non dichiarare importi di autonomia finché non vengono forniti dati verificabili sui binder.</a:t>
            </a:r>
          </a:p>
          <a:p>
            <a:r>
              <a:t>[Sources]</a:t>
            </a:r>
          </a:p>
          <a:p>
            <a:r>
              <a:t>- Processo e criteri descritti dall’utente; formulazione prudenziale elaborata.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Slide rivolta alla rete: Easy Bond Credit può diventare estensione specialistica della capacità commerciale del partner.</a:t>
            </a:r>
          </a:p>
          <a:p>
            <a:r>
              <a:t>[Sources]</a:t>
            </a:r>
          </a:p>
          <a:p>
            <a:r>
              <a:t>- Proposta di valore commerciale elaborata sui dati forniti.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Mostrare insieme i tre uffici e i contatti ufficiali condivisi.</a:t>
            </a:r>
          </a:p>
          <a:p>
            <a:r>
              <a:t>[Sources]</a:t>
            </a:r>
          </a:p>
          <a:p>
            <a:r>
              <a:t>- Indirizzi, telefoni ed email forniti dall’utente.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Chiusura: invitare il pubblico a portare subito una pratica concreta.</a:t>
            </a:r>
          </a:p>
          <a:p>
            <a:r>
              <a:t>[Sources]</a:t>
            </a:r>
          </a:p>
          <a:p>
            <a:r>
              <a:t>- Contatti e dati societari forniti dall’utente.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Sottolineare la tensione commerciale: il cliente non compra carta, compra la possibilità di procedere.</a:t>
            </a:r>
          </a:p>
          <a:p>
            <a:r>
              <a:t>[Sources]</a:t>
            </a:r>
          </a:p>
          <a:p>
            <a:r>
              <a:t>- Contenuti commerciali elaborati sui dati forniti dall’utente.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Confronto commerciale da presentare con precisione: i crediti di firma bancari sono rilevati mensilmente in Centrale dei Rischi finché il rapporto è in essere; l’impatto sul plafond dipende dalle condizioni bancarie del cliente.</a:t>
            </a:r>
          </a:p>
          <a:p>
            <a:r>
              <a:t>[Sources]</a:t>
            </a:r>
          </a:p>
          <a:p>
            <a:r>
              <a:t>- Banca d’Italia, Circolare n. 139 e istruzioni sulla Centrale dei Rischi: https://www.bancaditalia.it/compiti/vigilanza/normativa/consultazioni/2024/secondary-market-directive/Modifiche-disposizioni-centrale-rischi.pdf</a:t>
            </a:r>
          </a:p>
          <a:p>
            <a:r>
              <a:t>- Contenuti forniti dall’utente.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Messaggio centrale: una garanzia non deve sottrarre ossigeno operativo. Il vantaggio effettivo dipende dalle condizioni applicabili.</a:t>
            </a:r>
          </a:p>
          <a:p>
            <a:r>
              <a:t>[Sources]</a:t>
            </a:r>
          </a:p>
          <a:p>
            <a:r>
              <a:t>- Contenuti e logo forniti dall’utente.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Rafforzare il posizionamento: facilità percepita dal cliente, presidio professionale dietro le quinte.</a:t>
            </a:r>
          </a:p>
          <a:p>
            <a:r>
              <a:t>[Sources]</a:t>
            </a:r>
          </a:p>
          <a:p>
            <a:r>
              <a:t>- Dati societari e logo forniti dall’utente.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Messaggio commerciale: la garanzia assicurativa può preservare liquidità e linee bancarie, con possibili effetti positivi sugli indicatori finanziari. Non promettere automaticamente il miglioramento dei ratios: dipende dal caso concreto e dal trattamento contabile.</a:t>
            </a:r>
          </a:p>
          <a:p>
            <a:r>
              <a:t>[Sources]</a:t>
            </a:r>
          </a:p>
          <a:p>
            <a:r>
              <a:t>- Esperienza e contenuti forniti dall’utente; formulazione prudenziale elaborata.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Raccontare i 22 anni come capacità di leggere imprese, contratti e mercati: 6 anni di esperienza nel London Market e 16 nel mercato italiano.</a:t>
            </a:r>
          </a:p>
          <a:p>
            <a:r>
              <a:t>[Sources]</a:t>
            </a:r>
          </a:p>
          <a:p>
            <a:r>
              <a:t>- Dati di esperienza dichiarati dall’utente.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Usare il nome come promessa di semplicità del processo, non come promessa di emissione automatica.</a:t>
            </a:r>
          </a:p>
          <a:p>
            <a:r>
              <a:t>[Sources]</a:t>
            </a:r>
          </a:p>
          <a:p>
            <a:r>
              <a:t>- Interpretazione del marchio e frase fornite dall’utente.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t>Descrivere Easy Bond Credit come regia specializzata: il valore non è solo il prodotto, ma il governo del percorso.</a:t>
            </a:r>
          </a:p>
          <a:p>
            <a:r>
              <a:t>[Sources]</a:t>
            </a:r>
          </a:p>
          <a:p>
            <a:r>
              <a:t>- Qualifica e numero IVASS forniti dall’utente.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Mast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26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tangolo 12">
            <a:extLst>
              <a:ext uri="{FF2B5EF4-FFF2-40B4-BE49-F238E27FC236}">
                <a16:creationId xmlns:a16="http://schemas.microsoft.com/office/drawing/2014/main" id="{D8831804-6558-410D-9E44-730D0187A1EB}"/>
              </a:ext>
            </a:extLst>
          </p:cNvPr>
          <p:cNvSpPr>
            <a:spLocks noGrp="1"/>
          </p:cNvSpPr>
          <p:nvPr/>
        </p:nvSpPr>
        <p:spPr>
          <a:xfrm>
            <a:off x="0" y="0"/>
            <a:ext cx="247650" cy="6858000"/>
          </a:xfrm>
          <a:prstGeom prst="rect">
            <a:avLst/>
          </a:prstGeom>
          <a:solidFill>
            <a:srgbClr val="7FAE8D"/>
          </a:solidFill>
          <a:ln w="0">
            <a:noFill/>
            <a:prstDash val="solid"/>
          </a:ln>
        </p:spPr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id="{3D26C449-E8BB-4D5B-BACC-36EEDF2E541A}"/>
              </a:ext>
            </a:extLst>
          </p:cNvPr>
          <p:cNvSpPr>
            <a:spLocks noGrp="1"/>
          </p:cNvSpPr>
          <p:nvPr/>
        </p:nvSpPr>
        <p:spPr>
          <a:xfrm>
            <a:off x="8763000" y="0"/>
            <a:ext cx="3429000" cy="6858000"/>
          </a:xfrm>
          <a:prstGeom prst="rect">
            <a:avLst/>
          </a:prstGeom>
          <a:solidFill>
            <a:srgbClr val="FFFFFF"/>
          </a:solidFill>
          <a:ln w="0">
            <a:noFill/>
            <a:prstDash val="solid"/>
          </a:ln>
        </p:spPr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80D9EA2E-6368-4AE8-AF17-7CCA0CB6DA47}"/>
              </a:ext>
            </a:extLst>
          </p:cNvPr>
          <p:cNvSpPr>
            <a:spLocks noGrp="1"/>
          </p:cNvSpPr>
          <p:nvPr/>
        </p:nvSpPr>
        <p:spPr>
          <a:xfrm>
            <a:off x="685800" y="685800"/>
            <a:ext cx="6953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00" b="1">
                <a:solidFill>
                  <a:srgbClr val="9ACDEA"/>
                </a:solidFill>
              </a:defRPr>
            </a:pPr>
            <a:r>
              <a:rPr sz="1200" b="1">
                <a:solidFill>
                  <a:srgbClr val="9ACDEA"/>
                </a:solidFill>
              </a:rPr>
              <a:t>FIDEIUSSIONI</a:t>
            </a:r>
          </a:p>
        </p:txBody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77558E59-208E-4C95-842A-4FFB067E47BD}"/>
              </a:ext>
            </a:extLst>
          </p:cNvPr>
          <p:cNvSpPr>
            <a:spLocks noGrp="1"/>
          </p:cNvSpPr>
          <p:nvPr/>
        </p:nvSpPr>
        <p:spPr>
          <a:xfrm>
            <a:off x="685800" y="1066800"/>
            <a:ext cx="7620000" cy="2143125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3525" b="1">
                <a:solidFill>
                  <a:srgbClr val="FFFFFF"/>
                </a:solidFill>
              </a:defRPr>
            </a:pPr>
            <a:r>
              <a:rPr sz="3525" b="1">
                <a:solidFill>
                  <a:srgbClr val="FFFFFF"/>
                </a:solidFill>
              </a:rPr>
              <a:t>SENZA GARANZIA</a:t>
            </a:r>
          </a:p>
          <a:p>
            <a:pPr algn="l">
              <a:defRPr sz="3525" b="1">
                <a:solidFill>
                  <a:srgbClr val="FFFFFF"/>
                </a:solidFill>
              </a:defRPr>
            </a:pPr>
            <a:r>
              <a:rPr sz="3525" b="1">
                <a:solidFill>
                  <a:srgbClr val="FFFFFF"/>
                </a:solidFill>
              </a:rPr>
              <a:t>NON SI FIRMA.</a:t>
            </a:r>
          </a:p>
          <a:p>
            <a:pPr algn="l">
              <a:defRPr sz="3525" b="1">
                <a:solidFill>
                  <a:srgbClr val="FFFFFF"/>
                </a:solidFill>
              </a:defRPr>
            </a:pPr>
            <a:r>
              <a:rPr sz="3525" b="1">
                <a:solidFill>
                  <a:srgbClr val="FFFFFF"/>
                </a:solidFill>
              </a:rPr>
              <a:t>SENZA FIRMA NON SI FATTURA.</a:t>
            </a: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CFE4AB90-56F0-4DD5-BF4D-E5A9831D4F6B}"/>
              </a:ext>
            </a:extLst>
          </p:cNvPr>
          <p:cNvSpPr>
            <a:spLocks noGrp="1"/>
          </p:cNvSpPr>
          <p:nvPr/>
        </p:nvSpPr>
        <p:spPr>
          <a:xfrm>
            <a:off x="685800" y="3333750"/>
            <a:ext cx="1428750" cy="76200"/>
          </a:xfrm>
          <a:prstGeom prst="rect">
            <a:avLst/>
          </a:prstGeom>
          <a:solidFill>
            <a:srgbClr val="7FAE8D"/>
          </a:solidFill>
          <a:ln w="0">
            <a:noFill/>
            <a:prstDash val="solid"/>
          </a:ln>
        </p:spPr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A1E5B680-47DF-4DB9-BC84-5F6246554603}"/>
              </a:ext>
            </a:extLst>
          </p:cNvPr>
          <p:cNvSpPr>
            <a:spLocks noGrp="1"/>
          </p:cNvSpPr>
          <p:nvPr/>
        </p:nvSpPr>
        <p:spPr>
          <a:xfrm>
            <a:off x="685800" y="3676650"/>
            <a:ext cx="7239000" cy="990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00" b="1">
                <a:solidFill>
                  <a:srgbClr val="D9E7EC"/>
                </a:solidFill>
              </a:defRPr>
            </a:pPr>
            <a:r>
              <a:rPr sz="1800" b="1">
                <a:solidFill>
                  <a:srgbClr val="D9E7EC"/>
                </a:solidFill>
              </a:rPr>
              <a:t>Non lasciate che una banca, una pratica lenta o una linea impegnata vi facciano perdere il prossimo contratto.</a:t>
            </a: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408DE20E-EF8C-431B-987E-F03B2DF98D26}"/>
              </a:ext>
            </a:extLst>
          </p:cNvPr>
          <p:cNvSpPr>
            <a:spLocks noGrp="1"/>
          </p:cNvSpPr>
          <p:nvPr/>
        </p:nvSpPr>
        <p:spPr>
          <a:xfrm>
            <a:off x="685800" y="5219700"/>
            <a:ext cx="7334250" cy="5334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725" b="1">
                <a:solidFill>
                  <a:srgbClr val="7FAE8D"/>
                </a:solidFill>
              </a:defRPr>
            </a:pPr>
            <a:r>
              <a:rPr sz="1725" b="1">
                <a:solidFill>
                  <a:srgbClr val="7FAE8D"/>
                </a:solidFill>
              </a:rPr>
              <a:t>LA GARANZIA È IL PROBLEMA? EASY BOND È LA RISPOSTA.</a:t>
            </a:r>
          </a:p>
        </p:txBody>
      </p:sp>
      <p:pic>
        <p:nvPicPr>
          <p:cNvPr id="20" name="Immagine 19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9124950" y="1145281"/>
            <a:ext cx="2714625" cy="2776738"/>
          </a:xfrm>
          <a:prstGeom prst="rect">
            <a:avLst/>
          </a:prstGeom>
        </p:spPr>
      </p:pic>
      <p:pic>
        <p:nvPicPr>
          <p:cNvPr id="21" name="Immagine 20"/>
          <p:cNvPicPr>
            <a:picLocks noChangeAspect="1"/>
          </p:cNvPicPr>
          <p:nvPr/>
        </p:nvPicPr>
        <p:blipFill>
          <a:blip r:embed="rId4"/>
          <a:stretch/>
        </p:blipFill>
        <p:spPr>
          <a:xfrm>
            <a:off x="9029700" y="4596370"/>
            <a:ext cx="2857500" cy="713261"/>
          </a:xfrm>
          <a:prstGeom prst="rect">
            <a:avLst/>
          </a:prstGeom>
        </p:spPr>
      </p:pic>
      <p:sp>
        <p:nvSpPr>
          <p:cNvPr id="10" name="Rettangolo 9">
            <a:extLst>
              <a:ext uri="{FF2B5EF4-FFF2-40B4-BE49-F238E27FC236}">
                <a16:creationId xmlns:a16="http://schemas.microsoft.com/office/drawing/2014/main" id="{96D4BC0C-731E-4F8B-A05C-A846F3394B92}"/>
              </a:ext>
            </a:extLst>
          </p:cNvPr>
          <p:cNvSpPr>
            <a:spLocks noGrp="1"/>
          </p:cNvSpPr>
          <p:nvPr/>
        </p:nvSpPr>
        <p:spPr>
          <a:xfrm>
            <a:off x="8991600" y="5429250"/>
            <a:ext cx="28956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050" b="1">
                <a:solidFill>
                  <a:srgbClr val="5A6A72"/>
                </a:solidFill>
              </a:defRPr>
            </a:pPr>
            <a:r>
              <a:rPr sz="1050" b="1">
                <a:solidFill>
                  <a:srgbClr val="5A6A72"/>
                </a:solidFill>
              </a:rPr>
              <a:t>Insurance MGA • IVASS B000721751</a:t>
            </a:r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FD754B5A-BDBC-498B-9E43-5A3B52417E68}"/>
              </a:ext>
            </a:extLst>
          </p:cNvPr>
          <p:cNvSpPr>
            <a:spLocks noGrp="1"/>
          </p:cNvSpPr>
          <p:nvPr/>
        </p:nvSpPr>
        <p:spPr>
          <a:xfrm>
            <a:off x="8934450" y="5791200"/>
            <a:ext cx="30099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975" b="1">
                <a:solidFill>
                  <a:srgbClr val="0B2638"/>
                </a:solidFill>
              </a:defRPr>
            </a:pPr>
            <a:r>
              <a:rPr sz="975" b="1">
                <a:solidFill>
                  <a:srgbClr val="0B2638"/>
                </a:solidFill>
              </a:rPr>
              <a:t>+39 080 9019791  •  +39 339 6113986</a:t>
            </a:r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5AB79BF0-6636-4C10-8F31-6AC0809FB6B1}"/>
              </a:ext>
            </a:extLst>
          </p:cNvPr>
          <p:cNvSpPr>
            <a:spLocks noGrp="1"/>
          </p:cNvSpPr>
          <p:nvPr/>
        </p:nvSpPr>
        <p:spPr>
          <a:xfrm>
            <a:off x="8934450" y="6057900"/>
            <a:ext cx="3009900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975" b="1">
                <a:solidFill>
                  <a:srgbClr val="679DB8"/>
                </a:solidFill>
              </a:defRPr>
            </a:pPr>
            <a:r>
              <a:rPr sz="975" b="1">
                <a:solidFill>
                  <a:srgbClr val="679DB8"/>
                </a:solidFill>
              </a:rPr>
              <a:t>info@easybondcredit.it</a:t>
            </a:r>
          </a:p>
        </p:txBody>
      </p:sp>
    </p:spTree>
    <p:extLst>
      <p:ext uri="{BB962C8B-B14F-4D97-AF65-F5344CB8AC3E}">
        <p14:creationId xmlns:p14="http://schemas.microsoft.com/office/powerpoint/2010/main" val="4432885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F3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ttangolo 30">
            <a:extLst>
              <a:ext uri="{FF2B5EF4-FFF2-40B4-BE49-F238E27FC236}">
                <a16:creationId xmlns:a16="http://schemas.microsoft.com/office/drawing/2014/main" id="{DF13E33F-9D6E-47CA-ADC0-429C39A6B9FB}"/>
              </a:ext>
            </a:extLst>
          </p:cNvPr>
          <p:cNvSpPr>
            <a:spLocks noGrp="1"/>
          </p:cNvSpPr>
          <p:nvPr/>
        </p:nvSpPr>
        <p:spPr>
          <a:xfrm>
            <a:off x="685800" y="457200"/>
            <a:ext cx="571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050" b="1">
                <a:solidFill>
                  <a:srgbClr val="679DB8"/>
                </a:solidFill>
              </a:defRPr>
            </a:pPr>
            <a:r>
              <a:rPr sz="1050" b="1">
                <a:solidFill>
                  <a:srgbClr val="679DB8"/>
                </a:solidFill>
              </a:rPr>
              <a:t>LE SOLUZIONI</a:t>
            </a:r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id="{D390BF9A-7055-4FA5-81C2-49F0564B77A6}"/>
              </a:ext>
            </a:extLst>
          </p:cNvPr>
          <p:cNvSpPr>
            <a:spLocks noGrp="1"/>
          </p:cNvSpPr>
          <p:nvPr/>
        </p:nvSpPr>
        <p:spPr>
          <a:xfrm>
            <a:off x="685800" y="781050"/>
            <a:ext cx="1082040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925" b="1">
                <a:solidFill>
                  <a:srgbClr val="102631"/>
                </a:solidFill>
              </a:defRPr>
            </a:pPr>
            <a:r>
              <a:rPr sz="2925" b="1">
                <a:solidFill>
                  <a:srgbClr val="102631"/>
                </a:solidFill>
              </a:rPr>
              <a:t>Dove c’è un obbligo, noi cerchiamo la strada.</a:t>
            </a: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19682799-FEDF-451B-B1ED-42B5D4526CC6}"/>
              </a:ext>
            </a:extLst>
          </p:cNvPr>
          <p:cNvSpPr>
            <a:spLocks noGrp="1"/>
          </p:cNvSpPr>
          <p:nvPr/>
        </p:nvSpPr>
        <p:spPr>
          <a:xfrm>
            <a:off x="685800" y="1714500"/>
            <a:ext cx="876300" cy="57150"/>
          </a:xfrm>
          <a:prstGeom prst="rect">
            <a:avLst/>
          </a:prstGeom>
          <a:solidFill>
            <a:srgbClr val="679DB8"/>
          </a:solidFill>
          <a:ln w="0">
            <a:noFill/>
            <a:prstDash val="solid"/>
          </a:ln>
        </p:spPr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858EF8C6-0BAF-4E2D-85C0-97D6729E26CA}"/>
              </a:ext>
            </a:extLst>
          </p:cNvPr>
          <p:cNvSpPr>
            <a:spLocks noGrp="1"/>
          </p:cNvSpPr>
          <p:nvPr/>
        </p:nvSpPr>
        <p:spPr>
          <a:xfrm>
            <a:off x="685800" y="6419850"/>
            <a:ext cx="2095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825" b="1">
                <a:solidFill>
                  <a:srgbClr val="5A6A72"/>
                </a:solidFill>
              </a:defRPr>
            </a:pPr>
            <a:r>
              <a:rPr sz="825" b="1">
                <a:solidFill>
                  <a:srgbClr val="5A6A72"/>
                </a:solidFill>
              </a:rPr>
              <a:t>EASY BOND CREDIT  •  10</a:t>
            </a: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D9585CA0-E08F-411C-B308-09B3E745DF4F}"/>
              </a:ext>
            </a:extLst>
          </p:cNvPr>
          <p:cNvSpPr>
            <a:spLocks noGrp="1"/>
          </p:cNvSpPr>
          <p:nvPr/>
        </p:nvSpPr>
        <p:spPr>
          <a:xfrm>
            <a:off x="3000375" y="6419850"/>
            <a:ext cx="61912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825" b="1">
                <a:solidFill>
                  <a:srgbClr val="5A6A72"/>
                </a:solidFill>
              </a:defRPr>
            </a:pPr>
            <a:r>
              <a:rPr sz="825" b="1">
                <a:solidFill>
                  <a:srgbClr val="5A6A72"/>
                </a:solidFill>
              </a:rPr>
              <a:t>info@easybondcredit.it  •  +39 080 9019791  •  +39 339 6113986</a:t>
            </a: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701B2C45-6814-4930-BB18-5B64789BE8FB}"/>
              </a:ext>
            </a:extLst>
          </p:cNvPr>
          <p:cNvSpPr>
            <a:spLocks noGrp="1"/>
          </p:cNvSpPr>
          <p:nvPr/>
        </p:nvSpPr>
        <p:spPr>
          <a:xfrm>
            <a:off x="9429750" y="6419850"/>
            <a:ext cx="20764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825" b="1">
                <a:solidFill>
                  <a:srgbClr val="7FAE8D"/>
                </a:solidFill>
              </a:defRPr>
            </a:pPr>
            <a:r>
              <a:rPr sz="825" b="1">
                <a:solidFill>
                  <a:srgbClr val="7FAE8D"/>
                </a:solidFill>
              </a:rPr>
              <a:t>easybondcredit.it</a:t>
            </a: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B3E053F1-2255-4573-8F97-83383634B047}"/>
              </a:ext>
            </a:extLst>
          </p:cNvPr>
          <p:cNvSpPr>
            <a:spLocks noGrp="1"/>
          </p:cNvSpPr>
          <p:nvPr/>
        </p:nvSpPr>
        <p:spPr>
          <a:xfrm>
            <a:off x="685800" y="2095500"/>
            <a:ext cx="523875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425" b="1">
                <a:solidFill>
                  <a:srgbClr val="7FAE8D"/>
                </a:solidFill>
              </a:defRPr>
            </a:pPr>
            <a:r>
              <a:rPr sz="1425" b="1">
                <a:solidFill>
                  <a:srgbClr val="7FAE8D"/>
                </a:solidFill>
              </a:rPr>
              <a:t>01</a:t>
            </a: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B2A28328-8496-45C0-9556-E35D0DA693F7}"/>
              </a:ext>
            </a:extLst>
          </p:cNvPr>
          <p:cNvSpPr>
            <a:spLocks noGrp="1"/>
          </p:cNvSpPr>
          <p:nvPr/>
        </p:nvSpPr>
        <p:spPr>
          <a:xfrm>
            <a:off x="1257300" y="2276475"/>
            <a:ext cx="571500" cy="28575"/>
          </a:xfrm>
          <a:prstGeom prst="rect">
            <a:avLst/>
          </a:prstGeom>
          <a:solidFill>
            <a:srgbClr val="7FAE8D"/>
          </a:solidFill>
          <a:ln w="0">
            <a:noFill/>
            <a:prstDash val="solid"/>
          </a:ln>
        </p:spPr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FA9F1E3B-7A7D-432B-A47E-88C37CAB4013}"/>
              </a:ext>
            </a:extLst>
          </p:cNvPr>
          <p:cNvSpPr>
            <a:spLocks noGrp="1"/>
          </p:cNvSpPr>
          <p:nvPr/>
        </p:nvSpPr>
        <p:spPr>
          <a:xfrm>
            <a:off x="2076450" y="2095500"/>
            <a:ext cx="3286125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102631"/>
                </a:solidFill>
              </a:defRPr>
            </a:pPr>
            <a:r>
              <a:rPr sz="1650" b="1">
                <a:solidFill>
                  <a:srgbClr val="102631"/>
                </a:solidFill>
              </a:rPr>
              <a:t>APPALTI ITALIA ED ESTERO</a:t>
            </a: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8E84D65A-B40B-4556-9B44-512246BBFB0E}"/>
              </a:ext>
            </a:extLst>
          </p:cNvPr>
          <p:cNvSpPr>
            <a:spLocks noGrp="1"/>
          </p:cNvSpPr>
          <p:nvPr/>
        </p:nvSpPr>
        <p:spPr>
          <a:xfrm>
            <a:off x="5638800" y="2095500"/>
            <a:ext cx="53340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0">
                <a:solidFill>
                  <a:srgbClr val="5A6A72"/>
                </a:solidFill>
              </a:defRPr>
            </a:pPr>
            <a:r>
              <a:rPr sz="1500" b="0">
                <a:solidFill>
                  <a:srgbClr val="5A6A72"/>
                </a:solidFill>
              </a:rPr>
              <a:t>Provvisorie, definitive, anticipazioni</a:t>
            </a:r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073C1463-4AFC-40ED-9E6C-EEC94C5CA123}"/>
              </a:ext>
            </a:extLst>
          </p:cNvPr>
          <p:cNvSpPr>
            <a:spLocks noGrp="1"/>
          </p:cNvSpPr>
          <p:nvPr/>
        </p:nvSpPr>
        <p:spPr>
          <a:xfrm>
            <a:off x="685800" y="2705100"/>
            <a:ext cx="523875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425" b="1">
                <a:solidFill>
                  <a:srgbClr val="679DB8"/>
                </a:solidFill>
              </a:defRPr>
            </a:pPr>
            <a:r>
              <a:rPr sz="1425" b="1">
                <a:solidFill>
                  <a:srgbClr val="679DB8"/>
                </a:solidFill>
              </a:rPr>
              <a:t>02</a:t>
            </a:r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369F967A-67B4-403E-872F-A8350D02A69D}"/>
              </a:ext>
            </a:extLst>
          </p:cNvPr>
          <p:cNvSpPr>
            <a:spLocks noGrp="1"/>
          </p:cNvSpPr>
          <p:nvPr/>
        </p:nvSpPr>
        <p:spPr>
          <a:xfrm>
            <a:off x="1257300" y="2886075"/>
            <a:ext cx="571500" cy="28575"/>
          </a:xfrm>
          <a:prstGeom prst="rect">
            <a:avLst/>
          </a:prstGeom>
          <a:solidFill>
            <a:srgbClr val="679DB8"/>
          </a:solidFill>
          <a:ln w="0">
            <a:noFill/>
            <a:prstDash val="solid"/>
          </a:ln>
        </p:spPr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id="{769324AC-8519-4DDB-8348-DBA73F8A81E8}"/>
              </a:ext>
            </a:extLst>
          </p:cNvPr>
          <p:cNvSpPr>
            <a:spLocks noGrp="1"/>
          </p:cNvSpPr>
          <p:nvPr/>
        </p:nvSpPr>
        <p:spPr>
          <a:xfrm>
            <a:off x="2076450" y="2705100"/>
            <a:ext cx="3286125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102631"/>
                </a:solidFill>
              </a:defRPr>
            </a:pPr>
            <a:r>
              <a:rPr sz="1650" b="1">
                <a:solidFill>
                  <a:srgbClr val="102631"/>
                </a:solidFill>
              </a:rPr>
              <a:t>CONTRIBUTI A FONDO PERDUTO</a:t>
            </a:r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87901D9F-5B86-4631-934D-EBEC0100E968}"/>
              </a:ext>
            </a:extLst>
          </p:cNvPr>
          <p:cNvSpPr>
            <a:spLocks noGrp="1"/>
          </p:cNvSpPr>
          <p:nvPr/>
        </p:nvSpPr>
        <p:spPr>
          <a:xfrm>
            <a:off x="5638800" y="2705100"/>
            <a:ext cx="53340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0">
                <a:solidFill>
                  <a:srgbClr val="5A6A72"/>
                </a:solidFill>
              </a:defRPr>
            </a:pPr>
            <a:r>
              <a:rPr sz="1500" b="0">
                <a:solidFill>
                  <a:srgbClr val="5A6A72"/>
                </a:solidFill>
              </a:rPr>
              <a:t>Garanzie legate alle anticipazioni</a:t>
            </a:r>
          </a:p>
        </p:txBody>
      </p:sp>
      <p:sp>
        <p:nvSpPr>
          <p:cNvPr id="15" name="Rettangolo 14">
            <a:extLst>
              <a:ext uri="{FF2B5EF4-FFF2-40B4-BE49-F238E27FC236}">
                <a16:creationId xmlns:a16="http://schemas.microsoft.com/office/drawing/2014/main" id="{6506BE02-BFCA-4F7D-8663-BDFC7FF84792}"/>
              </a:ext>
            </a:extLst>
          </p:cNvPr>
          <p:cNvSpPr>
            <a:spLocks noGrp="1"/>
          </p:cNvSpPr>
          <p:nvPr/>
        </p:nvSpPr>
        <p:spPr>
          <a:xfrm>
            <a:off x="685800" y="3314700"/>
            <a:ext cx="523875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425" b="1">
                <a:solidFill>
                  <a:srgbClr val="7FAE8D"/>
                </a:solidFill>
              </a:defRPr>
            </a:pPr>
            <a:r>
              <a:rPr sz="1425" b="1">
                <a:solidFill>
                  <a:srgbClr val="7FAE8D"/>
                </a:solidFill>
              </a:rPr>
              <a:t>03</a:t>
            </a:r>
          </a:p>
        </p:txBody>
      </p:sp>
      <p:sp>
        <p:nvSpPr>
          <p:cNvPr id="16" name="Rettangolo 15">
            <a:extLst>
              <a:ext uri="{FF2B5EF4-FFF2-40B4-BE49-F238E27FC236}">
                <a16:creationId xmlns:a16="http://schemas.microsoft.com/office/drawing/2014/main" id="{8DD18E7E-D39C-41C3-8203-E1A097D8B71D}"/>
              </a:ext>
            </a:extLst>
          </p:cNvPr>
          <p:cNvSpPr>
            <a:spLocks noGrp="1"/>
          </p:cNvSpPr>
          <p:nvPr/>
        </p:nvSpPr>
        <p:spPr>
          <a:xfrm>
            <a:off x="1257300" y="3495675"/>
            <a:ext cx="571500" cy="28575"/>
          </a:xfrm>
          <a:prstGeom prst="rect">
            <a:avLst/>
          </a:prstGeom>
          <a:solidFill>
            <a:srgbClr val="7FAE8D"/>
          </a:solidFill>
          <a:ln w="0">
            <a:noFill/>
            <a:prstDash val="solid"/>
          </a:ln>
        </p:spPr>
      </p:sp>
      <p:sp>
        <p:nvSpPr>
          <p:cNvPr id="17" name="Rettangolo 16">
            <a:extLst>
              <a:ext uri="{FF2B5EF4-FFF2-40B4-BE49-F238E27FC236}">
                <a16:creationId xmlns:a16="http://schemas.microsoft.com/office/drawing/2014/main" id="{DA184A99-6E0C-4BA1-B3F3-5892E33FC8DF}"/>
              </a:ext>
            </a:extLst>
          </p:cNvPr>
          <p:cNvSpPr>
            <a:spLocks noGrp="1"/>
          </p:cNvSpPr>
          <p:nvPr/>
        </p:nvSpPr>
        <p:spPr>
          <a:xfrm>
            <a:off x="2076450" y="3314700"/>
            <a:ext cx="3286125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102631"/>
                </a:solidFill>
              </a:defRPr>
            </a:pPr>
            <a:r>
              <a:rPr sz="1650" b="1">
                <a:solidFill>
                  <a:srgbClr val="102631"/>
                </a:solidFill>
              </a:rPr>
              <a:t>URBANIZZAZIONI E CONCESSIONI</a:t>
            </a:r>
          </a:p>
        </p:txBody>
      </p:sp>
      <p:sp>
        <p:nvSpPr>
          <p:cNvPr id="18" name="Rettangolo 17">
            <a:extLst>
              <a:ext uri="{FF2B5EF4-FFF2-40B4-BE49-F238E27FC236}">
                <a16:creationId xmlns:a16="http://schemas.microsoft.com/office/drawing/2014/main" id="{DDE30512-7803-4296-998F-E0EE2F5598F5}"/>
              </a:ext>
            </a:extLst>
          </p:cNvPr>
          <p:cNvSpPr>
            <a:spLocks noGrp="1"/>
          </p:cNvSpPr>
          <p:nvPr/>
        </p:nvSpPr>
        <p:spPr>
          <a:xfrm>
            <a:off x="5638800" y="3314700"/>
            <a:ext cx="53340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0">
                <a:solidFill>
                  <a:srgbClr val="5A6A72"/>
                </a:solidFill>
              </a:defRPr>
            </a:pPr>
            <a:r>
              <a:rPr sz="1500" b="0">
                <a:solidFill>
                  <a:srgbClr val="5A6A72"/>
                </a:solidFill>
              </a:rPr>
              <a:t>Obblighi verso enti e concedenti</a:t>
            </a:r>
          </a:p>
        </p:txBody>
      </p:sp>
      <p:sp>
        <p:nvSpPr>
          <p:cNvPr id="19" name="Rettangolo 18">
            <a:extLst>
              <a:ext uri="{FF2B5EF4-FFF2-40B4-BE49-F238E27FC236}">
                <a16:creationId xmlns:a16="http://schemas.microsoft.com/office/drawing/2014/main" id="{8CB081D4-3172-4F65-830D-A375BBDE292D}"/>
              </a:ext>
            </a:extLst>
          </p:cNvPr>
          <p:cNvSpPr>
            <a:spLocks noGrp="1"/>
          </p:cNvSpPr>
          <p:nvPr/>
        </p:nvSpPr>
        <p:spPr>
          <a:xfrm>
            <a:off x="685800" y="3924300"/>
            <a:ext cx="523875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425" b="1">
                <a:solidFill>
                  <a:srgbClr val="679DB8"/>
                </a:solidFill>
              </a:defRPr>
            </a:pPr>
            <a:r>
              <a:rPr sz="1425" b="1">
                <a:solidFill>
                  <a:srgbClr val="679DB8"/>
                </a:solidFill>
              </a:rPr>
              <a:t>04</a:t>
            </a:r>
          </a:p>
        </p:txBody>
      </p:sp>
      <p:sp>
        <p:nvSpPr>
          <p:cNvPr id="20" name="Rettangolo 19">
            <a:extLst>
              <a:ext uri="{FF2B5EF4-FFF2-40B4-BE49-F238E27FC236}">
                <a16:creationId xmlns:a16="http://schemas.microsoft.com/office/drawing/2014/main" id="{91FA4449-625E-4B2D-A2E8-7BF7168B3A75}"/>
              </a:ext>
            </a:extLst>
          </p:cNvPr>
          <p:cNvSpPr>
            <a:spLocks noGrp="1"/>
          </p:cNvSpPr>
          <p:nvPr/>
        </p:nvSpPr>
        <p:spPr>
          <a:xfrm>
            <a:off x="1257300" y="4105275"/>
            <a:ext cx="571500" cy="28575"/>
          </a:xfrm>
          <a:prstGeom prst="rect">
            <a:avLst/>
          </a:prstGeom>
          <a:solidFill>
            <a:srgbClr val="679DB8"/>
          </a:solidFill>
          <a:ln w="0">
            <a:noFill/>
            <a:prstDash val="solid"/>
          </a:ln>
        </p:spPr>
      </p:sp>
      <p:sp>
        <p:nvSpPr>
          <p:cNvPr id="21" name="Rettangolo 20">
            <a:extLst>
              <a:ext uri="{FF2B5EF4-FFF2-40B4-BE49-F238E27FC236}">
                <a16:creationId xmlns:a16="http://schemas.microsoft.com/office/drawing/2014/main" id="{78F9CF04-115F-4C4A-8940-15EDE7CD2BBD}"/>
              </a:ext>
            </a:extLst>
          </p:cNvPr>
          <p:cNvSpPr>
            <a:spLocks noGrp="1"/>
          </p:cNvSpPr>
          <p:nvPr/>
        </p:nvSpPr>
        <p:spPr>
          <a:xfrm>
            <a:off x="2076450" y="3924300"/>
            <a:ext cx="3286125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102631"/>
                </a:solidFill>
              </a:defRPr>
            </a:pPr>
            <a:r>
              <a:rPr sz="1650" b="1">
                <a:solidFill>
                  <a:srgbClr val="102631"/>
                </a:solidFill>
              </a:rPr>
              <a:t>RIFIUTI E AMBIENTE</a:t>
            </a:r>
          </a:p>
        </p:txBody>
      </p:sp>
      <p:sp>
        <p:nvSpPr>
          <p:cNvPr id="22" name="Rettangolo 21">
            <a:extLst>
              <a:ext uri="{FF2B5EF4-FFF2-40B4-BE49-F238E27FC236}">
                <a16:creationId xmlns:a16="http://schemas.microsoft.com/office/drawing/2014/main" id="{2AC715DF-2E95-4D53-96ED-4E87D11A18F0}"/>
              </a:ext>
            </a:extLst>
          </p:cNvPr>
          <p:cNvSpPr>
            <a:spLocks noGrp="1"/>
          </p:cNvSpPr>
          <p:nvPr/>
        </p:nvSpPr>
        <p:spPr>
          <a:xfrm>
            <a:off x="5638800" y="3924300"/>
            <a:ext cx="53340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0">
                <a:solidFill>
                  <a:srgbClr val="5A6A72"/>
                </a:solidFill>
              </a:defRPr>
            </a:pPr>
            <a:r>
              <a:rPr sz="1500" b="0">
                <a:solidFill>
                  <a:srgbClr val="5A6A72"/>
                </a:solidFill>
              </a:rPr>
              <a:t>Garanzie per gli operatori del settore</a:t>
            </a:r>
          </a:p>
        </p:txBody>
      </p:sp>
      <p:sp>
        <p:nvSpPr>
          <p:cNvPr id="23" name="Rettangolo 22">
            <a:extLst>
              <a:ext uri="{FF2B5EF4-FFF2-40B4-BE49-F238E27FC236}">
                <a16:creationId xmlns:a16="http://schemas.microsoft.com/office/drawing/2014/main" id="{61B1769B-E7D6-4964-9B5C-236748870012}"/>
              </a:ext>
            </a:extLst>
          </p:cNvPr>
          <p:cNvSpPr>
            <a:spLocks noGrp="1"/>
          </p:cNvSpPr>
          <p:nvPr/>
        </p:nvSpPr>
        <p:spPr>
          <a:xfrm>
            <a:off x="685800" y="4533900"/>
            <a:ext cx="523875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425" b="1">
                <a:solidFill>
                  <a:srgbClr val="7FAE8D"/>
                </a:solidFill>
              </a:defRPr>
            </a:pPr>
            <a:r>
              <a:rPr sz="1425" b="1">
                <a:solidFill>
                  <a:srgbClr val="7FAE8D"/>
                </a:solidFill>
              </a:rPr>
              <a:t>05</a:t>
            </a:r>
          </a:p>
        </p:txBody>
      </p:sp>
      <p:sp>
        <p:nvSpPr>
          <p:cNvPr id="24" name="Rettangolo 23">
            <a:extLst>
              <a:ext uri="{FF2B5EF4-FFF2-40B4-BE49-F238E27FC236}">
                <a16:creationId xmlns:a16="http://schemas.microsoft.com/office/drawing/2014/main" id="{5F331E93-C96A-4862-B432-7716E5906046}"/>
              </a:ext>
            </a:extLst>
          </p:cNvPr>
          <p:cNvSpPr>
            <a:spLocks noGrp="1"/>
          </p:cNvSpPr>
          <p:nvPr/>
        </p:nvSpPr>
        <p:spPr>
          <a:xfrm>
            <a:off x="1257300" y="4714875"/>
            <a:ext cx="571500" cy="28575"/>
          </a:xfrm>
          <a:prstGeom prst="rect">
            <a:avLst/>
          </a:prstGeom>
          <a:solidFill>
            <a:srgbClr val="7FAE8D"/>
          </a:solidFill>
          <a:ln w="0">
            <a:noFill/>
            <a:prstDash val="solid"/>
          </a:ln>
        </p:spPr>
      </p:sp>
      <p:sp>
        <p:nvSpPr>
          <p:cNvPr id="25" name="Rettangolo 24">
            <a:extLst>
              <a:ext uri="{FF2B5EF4-FFF2-40B4-BE49-F238E27FC236}">
                <a16:creationId xmlns:a16="http://schemas.microsoft.com/office/drawing/2014/main" id="{1D9677E6-7EDB-4424-A870-61EB6E52312A}"/>
              </a:ext>
            </a:extLst>
          </p:cNvPr>
          <p:cNvSpPr>
            <a:spLocks noGrp="1"/>
          </p:cNvSpPr>
          <p:nvPr/>
        </p:nvSpPr>
        <p:spPr>
          <a:xfrm>
            <a:off x="2076450" y="4533900"/>
            <a:ext cx="3286125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102631"/>
                </a:solidFill>
              </a:defRPr>
            </a:pPr>
            <a:r>
              <a:rPr sz="1650" b="1">
                <a:solidFill>
                  <a:srgbClr val="102631"/>
                </a:solidFill>
              </a:rPr>
              <a:t>IVA, DOGANE E ACCISE</a:t>
            </a:r>
          </a:p>
        </p:txBody>
      </p:sp>
      <p:sp>
        <p:nvSpPr>
          <p:cNvPr id="26" name="Rettangolo 25">
            <a:extLst>
              <a:ext uri="{FF2B5EF4-FFF2-40B4-BE49-F238E27FC236}">
                <a16:creationId xmlns:a16="http://schemas.microsoft.com/office/drawing/2014/main" id="{462A49B4-FE85-4FA7-A0F5-979337A28D08}"/>
              </a:ext>
            </a:extLst>
          </p:cNvPr>
          <p:cNvSpPr>
            <a:spLocks noGrp="1"/>
          </p:cNvSpPr>
          <p:nvPr/>
        </p:nvSpPr>
        <p:spPr>
          <a:xfrm>
            <a:off x="5638800" y="4533900"/>
            <a:ext cx="53340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0">
                <a:solidFill>
                  <a:srgbClr val="5A6A72"/>
                </a:solidFill>
              </a:defRPr>
            </a:pPr>
            <a:r>
              <a:rPr sz="1500" b="0">
                <a:solidFill>
                  <a:srgbClr val="5A6A72"/>
                </a:solidFill>
              </a:rPr>
              <a:t>Esigenze fiscali e doganali</a:t>
            </a:r>
          </a:p>
        </p:txBody>
      </p:sp>
      <p:sp>
        <p:nvSpPr>
          <p:cNvPr id="27" name="Rettangolo 26">
            <a:extLst>
              <a:ext uri="{FF2B5EF4-FFF2-40B4-BE49-F238E27FC236}">
                <a16:creationId xmlns:a16="http://schemas.microsoft.com/office/drawing/2014/main" id="{74C1D852-4909-4F0D-84F4-E42A557E3E08}"/>
              </a:ext>
            </a:extLst>
          </p:cNvPr>
          <p:cNvSpPr>
            <a:spLocks noGrp="1"/>
          </p:cNvSpPr>
          <p:nvPr/>
        </p:nvSpPr>
        <p:spPr>
          <a:xfrm>
            <a:off x="685800" y="5143500"/>
            <a:ext cx="523875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425" b="1">
                <a:solidFill>
                  <a:srgbClr val="679DB8"/>
                </a:solidFill>
              </a:defRPr>
            </a:pPr>
            <a:r>
              <a:rPr sz="1425" b="1">
                <a:solidFill>
                  <a:srgbClr val="679DB8"/>
                </a:solidFill>
              </a:rPr>
              <a:t>06</a:t>
            </a:r>
          </a:p>
        </p:txBody>
      </p:sp>
      <p:sp>
        <p:nvSpPr>
          <p:cNvPr id="28" name="Rettangolo 27">
            <a:extLst>
              <a:ext uri="{FF2B5EF4-FFF2-40B4-BE49-F238E27FC236}">
                <a16:creationId xmlns:a16="http://schemas.microsoft.com/office/drawing/2014/main" id="{4703AE4D-5423-47F6-8043-F7F8D9AD1B8B}"/>
              </a:ext>
            </a:extLst>
          </p:cNvPr>
          <p:cNvSpPr>
            <a:spLocks noGrp="1"/>
          </p:cNvSpPr>
          <p:nvPr/>
        </p:nvSpPr>
        <p:spPr>
          <a:xfrm>
            <a:off x="1257300" y="5324475"/>
            <a:ext cx="571500" cy="28575"/>
          </a:xfrm>
          <a:prstGeom prst="rect">
            <a:avLst/>
          </a:prstGeom>
          <a:solidFill>
            <a:srgbClr val="679DB8"/>
          </a:solidFill>
          <a:ln w="0">
            <a:noFill/>
            <a:prstDash val="solid"/>
          </a:ln>
        </p:spPr>
      </p:sp>
      <p:sp>
        <p:nvSpPr>
          <p:cNvPr id="29" name="Rettangolo 28">
            <a:extLst>
              <a:ext uri="{FF2B5EF4-FFF2-40B4-BE49-F238E27FC236}">
                <a16:creationId xmlns:a16="http://schemas.microsoft.com/office/drawing/2014/main" id="{2B92A3C7-2DEF-4449-BFC4-EEA9A1646052}"/>
              </a:ext>
            </a:extLst>
          </p:cNvPr>
          <p:cNvSpPr>
            <a:spLocks noGrp="1"/>
          </p:cNvSpPr>
          <p:nvPr/>
        </p:nvSpPr>
        <p:spPr>
          <a:xfrm>
            <a:off x="2076450" y="5143500"/>
            <a:ext cx="3286125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1">
                <a:solidFill>
                  <a:srgbClr val="102631"/>
                </a:solidFill>
              </a:defRPr>
            </a:pPr>
            <a:r>
              <a:rPr sz="1650" b="1">
                <a:solidFill>
                  <a:srgbClr val="102631"/>
                </a:solidFill>
              </a:rPr>
              <a:t>COMMERCIALI E FINANZIARIE</a:t>
            </a:r>
          </a:p>
        </p:txBody>
      </p:sp>
      <p:sp>
        <p:nvSpPr>
          <p:cNvPr id="30" name="Rettangolo 29">
            <a:extLst>
              <a:ext uri="{FF2B5EF4-FFF2-40B4-BE49-F238E27FC236}">
                <a16:creationId xmlns:a16="http://schemas.microsoft.com/office/drawing/2014/main" id="{39C59B55-4FDB-432A-912E-737DDAE70316}"/>
              </a:ext>
            </a:extLst>
          </p:cNvPr>
          <p:cNvSpPr>
            <a:spLocks noGrp="1"/>
          </p:cNvSpPr>
          <p:nvPr/>
        </p:nvSpPr>
        <p:spPr>
          <a:xfrm>
            <a:off x="5638800" y="5143500"/>
            <a:ext cx="53340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0">
                <a:solidFill>
                  <a:srgbClr val="5A6A72"/>
                </a:solidFill>
              </a:defRPr>
            </a:pPr>
            <a:r>
              <a:rPr sz="1500" b="0">
                <a:solidFill>
                  <a:srgbClr val="5A6A72"/>
                </a:solidFill>
              </a:rPr>
              <a:t>Soluzioni costruite sul contratto</a:t>
            </a:r>
          </a:p>
        </p:txBody>
      </p:sp>
    </p:spTree>
    <p:extLst>
      <p:ext uri="{BB962C8B-B14F-4D97-AF65-F5344CB8AC3E}">
        <p14:creationId xmlns:p14="http://schemas.microsoft.com/office/powerpoint/2010/main" val="17788934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ttangolo 26">
            <a:extLst>
              <a:ext uri="{FF2B5EF4-FFF2-40B4-BE49-F238E27FC236}">
                <a16:creationId xmlns:a16="http://schemas.microsoft.com/office/drawing/2014/main" id="{FF23F1F8-CEC8-4D10-B298-9AE63FBDB3D3}"/>
              </a:ext>
            </a:extLst>
          </p:cNvPr>
          <p:cNvSpPr>
            <a:spLocks noGrp="1"/>
          </p:cNvSpPr>
          <p:nvPr/>
        </p:nvSpPr>
        <p:spPr>
          <a:xfrm>
            <a:off x="685800" y="457200"/>
            <a:ext cx="571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050" b="1">
                <a:solidFill>
                  <a:srgbClr val="679DB8"/>
                </a:solidFill>
              </a:defRPr>
            </a:pPr>
            <a:r>
              <a:rPr sz="1050" b="1">
                <a:solidFill>
                  <a:srgbClr val="679DB8"/>
                </a:solidFill>
              </a:rPr>
              <a:t>IL METODO</a:t>
            </a:r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id="{ACF81117-9A9E-4F0A-A5B8-30FC86DE1710}"/>
              </a:ext>
            </a:extLst>
          </p:cNvPr>
          <p:cNvSpPr>
            <a:spLocks noGrp="1"/>
          </p:cNvSpPr>
          <p:nvPr/>
        </p:nvSpPr>
        <p:spPr>
          <a:xfrm>
            <a:off x="685800" y="781050"/>
            <a:ext cx="1082040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925" b="1">
                <a:solidFill>
                  <a:srgbClr val="102631"/>
                </a:solidFill>
              </a:defRPr>
            </a:pPr>
            <a:r>
              <a:rPr sz="2925" b="1">
                <a:solidFill>
                  <a:srgbClr val="102631"/>
                </a:solidFill>
              </a:rPr>
              <a:t>Documenti dentro. Valutazione chiara. Risposta fuori.</a:t>
            </a: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F508F860-C54E-4DB2-B19A-F24C550CF1B1}"/>
              </a:ext>
            </a:extLst>
          </p:cNvPr>
          <p:cNvSpPr>
            <a:spLocks noGrp="1"/>
          </p:cNvSpPr>
          <p:nvPr/>
        </p:nvSpPr>
        <p:spPr>
          <a:xfrm>
            <a:off x="685800" y="1714500"/>
            <a:ext cx="876300" cy="57150"/>
          </a:xfrm>
          <a:prstGeom prst="rect">
            <a:avLst/>
          </a:prstGeom>
          <a:solidFill>
            <a:srgbClr val="679DB8"/>
          </a:solidFill>
          <a:ln w="0">
            <a:noFill/>
            <a:prstDash val="solid"/>
          </a:ln>
        </p:spPr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4D0FA704-94AD-4F2D-8B91-23460464CF53}"/>
              </a:ext>
            </a:extLst>
          </p:cNvPr>
          <p:cNvSpPr>
            <a:spLocks noGrp="1"/>
          </p:cNvSpPr>
          <p:nvPr/>
        </p:nvSpPr>
        <p:spPr>
          <a:xfrm>
            <a:off x="685800" y="6419850"/>
            <a:ext cx="2095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825" b="1">
                <a:solidFill>
                  <a:srgbClr val="5A6A72"/>
                </a:solidFill>
              </a:defRPr>
            </a:pPr>
            <a:r>
              <a:rPr sz="825" b="1">
                <a:solidFill>
                  <a:srgbClr val="5A6A72"/>
                </a:solidFill>
              </a:rPr>
              <a:t>EASY BOND CREDIT  •  11</a:t>
            </a: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F33AA7E6-D4B1-4A1E-8823-ADC41265FEC8}"/>
              </a:ext>
            </a:extLst>
          </p:cNvPr>
          <p:cNvSpPr>
            <a:spLocks noGrp="1"/>
          </p:cNvSpPr>
          <p:nvPr/>
        </p:nvSpPr>
        <p:spPr>
          <a:xfrm>
            <a:off x="3000375" y="6419850"/>
            <a:ext cx="61912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825" b="1">
                <a:solidFill>
                  <a:srgbClr val="5A6A72"/>
                </a:solidFill>
              </a:defRPr>
            </a:pPr>
            <a:r>
              <a:rPr sz="825" b="1">
                <a:solidFill>
                  <a:srgbClr val="5A6A72"/>
                </a:solidFill>
              </a:rPr>
              <a:t>info@easybondcredit.it  •  +39 080 9019791  •  +39 339 6113986</a:t>
            </a: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0C5FE56B-56FC-4482-BE6B-E1777C406357}"/>
              </a:ext>
            </a:extLst>
          </p:cNvPr>
          <p:cNvSpPr>
            <a:spLocks noGrp="1"/>
          </p:cNvSpPr>
          <p:nvPr/>
        </p:nvSpPr>
        <p:spPr>
          <a:xfrm>
            <a:off x="9429750" y="6419850"/>
            <a:ext cx="20764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825" b="1">
                <a:solidFill>
                  <a:srgbClr val="7FAE8D"/>
                </a:solidFill>
              </a:defRPr>
            </a:pPr>
            <a:r>
              <a:rPr sz="825" b="1">
                <a:solidFill>
                  <a:srgbClr val="7FAE8D"/>
                </a:solidFill>
              </a:rPr>
              <a:t>easybondcredit.it</a:t>
            </a:r>
          </a:p>
        </p:txBody>
      </p:sp>
      <p:sp>
        <p:nvSpPr>
          <p:cNvPr id="7" name="Rettangolo con angoli arrotondati 6">
            <a:extLst>
              <a:ext uri="{FF2B5EF4-FFF2-40B4-BE49-F238E27FC236}">
                <a16:creationId xmlns:a16="http://schemas.microsoft.com/office/drawing/2014/main" id="{04173321-27A8-4F8D-9255-CC3310A2A80D}"/>
              </a:ext>
            </a:extLst>
          </p:cNvPr>
          <p:cNvSpPr>
            <a:spLocks noGrp="1"/>
          </p:cNvSpPr>
          <p:nvPr/>
        </p:nvSpPr>
        <p:spPr>
          <a:xfrm>
            <a:off x="685800" y="2266950"/>
            <a:ext cx="2362200" cy="2571750"/>
          </a:xfrm>
          <a:prstGeom prst="roundRect">
            <a:avLst>
              <a:gd name="adj" fmla="val 8871"/>
            </a:avLst>
          </a:prstGeom>
          <a:solidFill>
            <a:srgbClr val="EAF3EF"/>
          </a:solidFill>
          <a:ln w="0">
            <a:noFill/>
            <a:prstDash val="solid"/>
          </a:ln>
        </p:spPr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D0582E3F-E2AF-46B1-97C0-DBFBD5403820}"/>
              </a:ext>
            </a:extLst>
          </p:cNvPr>
          <p:cNvSpPr>
            <a:spLocks noGrp="1"/>
          </p:cNvSpPr>
          <p:nvPr/>
        </p:nvSpPr>
        <p:spPr>
          <a:xfrm>
            <a:off x="895350" y="2457450"/>
            <a:ext cx="523875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1">
                <a:solidFill>
                  <a:srgbClr val="7FAE8D"/>
                </a:solidFill>
              </a:defRPr>
            </a:pPr>
            <a:r>
              <a:rPr sz="1350" b="1">
                <a:solidFill>
                  <a:srgbClr val="7FAE8D"/>
                </a:solidFill>
              </a:rPr>
              <a:t>01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66515DBF-6708-409D-82C2-F24C765EF20C}"/>
              </a:ext>
            </a:extLst>
          </p:cNvPr>
          <p:cNvSpPr>
            <a:spLocks noGrp="1"/>
          </p:cNvSpPr>
          <p:nvPr/>
        </p:nvSpPr>
        <p:spPr>
          <a:xfrm>
            <a:off x="895350" y="3105150"/>
            <a:ext cx="19431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75" b="1">
                <a:solidFill>
                  <a:srgbClr val="102631"/>
                </a:solidFill>
              </a:defRPr>
            </a:pPr>
            <a:r>
              <a:rPr sz="1875" b="1">
                <a:solidFill>
                  <a:srgbClr val="102631"/>
                </a:solidFill>
              </a:rPr>
              <a:t>ASCOLTO</a:t>
            </a: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01BE1CB5-0F71-48AA-91FF-94835E0BC30C}"/>
              </a:ext>
            </a:extLst>
          </p:cNvPr>
          <p:cNvSpPr>
            <a:spLocks noGrp="1"/>
          </p:cNvSpPr>
          <p:nvPr/>
        </p:nvSpPr>
        <p:spPr>
          <a:xfrm>
            <a:off x="895350" y="3714750"/>
            <a:ext cx="194310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425" b="0">
                <a:solidFill>
                  <a:srgbClr val="5A6A72"/>
                </a:solidFill>
              </a:defRPr>
            </a:pPr>
            <a:r>
              <a:rPr sz="1425" b="0">
                <a:solidFill>
                  <a:srgbClr val="5A6A72"/>
                </a:solidFill>
              </a:rPr>
              <a:t>Obiettivo, importo, scadenza</a:t>
            </a:r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39109B72-CCC4-47EC-87D6-3103A2B40148}"/>
              </a:ext>
            </a:extLst>
          </p:cNvPr>
          <p:cNvSpPr>
            <a:spLocks noGrp="1"/>
          </p:cNvSpPr>
          <p:nvPr/>
        </p:nvSpPr>
        <p:spPr>
          <a:xfrm>
            <a:off x="3048000" y="3190875"/>
            <a:ext cx="3619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875" b="1">
                <a:solidFill>
                  <a:srgbClr val="679DB8"/>
                </a:solidFill>
              </a:defRPr>
            </a:pPr>
            <a:r>
              <a:rPr sz="1875" b="1">
                <a:solidFill>
                  <a:srgbClr val="679DB8"/>
                </a:solidFill>
              </a:rPr>
              <a:t>→</a:t>
            </a:r>
          </a:p>
        </p:txBody>
      </p:sp>
      <p:sp>
        <p:nvSpPr>
          <p:cNvPr id="12" name="Rettangolo con angoli arrotondati 11">
            <a:extLst>
              <a:ext uri="{FF2B5EF4-FFF2-40B4-BE49-F238E27FC236}">
                <a16:creationId xmlns:a16="http://schemas.microsoft.com/office/drawing/2014/main" id="{104B58E3-2F98-4805-95B2-B136CAEFD278}"/>
              </a:ext>
            </a:extLst>
          </p:cNvPr>
          <p:cNvSpPr>
            <a:spLocks noGrp="1"/>
          </p:cNvSpPr>
          <p:nvPr/>
        </p:nvSpPr>
        <p:spPr>
          <a:xfrm>
            <a:off x="3409950" y="2266950"/>
            <a:ext cx="2362200" cy="2571750"/>
          </a:xfrm>
          <a:prstGeom prst="roundRect">
            <a:avLst>
              <a:gd name="adj" fmla="val 8871"/>
            </a:avLst>
          </a:prstGeom>
          <a:solidFill>
            <a:srgbClr val="EAF1F5"/>
          </a:solidFill>
          <a:ln w="0">
            <a:noFill/>
            <a:prstDash val="solid"/>
          </a:ln>
        </p:spPr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id="{11950AA3-1F53-4F31-A876-5FD0CBD6A481}"/>
              </a:ext>
            </a:extLst>
          </p:cNvPr>
          <p:cNvSpPr>
            <a:spLocks noGrp="1"/>
          </p:cNvSpPr>
          <p:nvPr/>
        </p:nvSpPr>
        <p:spPr>
          <a:xfrm>
            <a:off x="3619500" y="2457450"/>
            <a:ext cx="523875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1">
                <a:solidFill>
                  <a:srgbClr val="679DB8"/>
                </a:solidFill>
              </a:defRPr>
            </a:pPr>
            <a:r>
              <a:rPr sz="1350" b="1">
                <a:solidFill>
                  <a:srgbClr val="679DB8"/>
                </a:solidFill>
              </a:rPr>
              <a:t>02</a:t>
            </a:r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F0571F11-A889-4ECA-9659-8DAD546E0090}"/>
              </a:ext>
            </a:extLst>
          </p:cNvPr>
          <p:cNvSpPr>
            <a:spLocks noGrp="1"/>
          </p:cNvSpPr>
          <p:nvPr/>
        </p:nvSpPr>
        <p:spPr>
          <a:xfrm>
            <a:off x="3619500" y="3105150"/>
            <a:ext cx="19431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75" b="1">
                <a:solidFill>
                  <a:srgbClr val="102631"/>
                </a:solidFill>
              </a:defRPr>
            </a:pPr>
            <a:r>
              <a:rPr sz="1875" b="1">
                <a:solidFill>
                  <a:srgbClr val="102631"/>
                </a:solidFill>
              </a:rPr>
              <a:t>ANALISI</a:t>
            </a:r>
          </a:p>
        </p:txBody>
      </p:sp>
      <p:sp>
        <p:nvSpPr>
          <p:cNvPr id="15" name="Rettangolo 14">
            <a:extLst>
              <a:ext uri="{FF2B5EF4-FFF2-40B4-BE49-F238E27FC236}">
                <a16:creationId xmlns:a16="http://schemas.microsoft.com/office/drawing/2014/main" id="{7C12AD42-FC23-42C4-A45B-6B30714414A6}"/>
              </a:ext>
            </a:extLst>
          </p:cNvPr>
          <p:cNvSpPr>
            <a:spLocks noGrp="1"/>
          </p:cNvSpPr>
          <p:nvPr/>
        </p:nvSpPr>
        <p:spPr>
          <a:xfrm>
            <a:off x="3619500" y="3714750"/>
            <a:ext cx="194310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425" b="0">
                <a:solidFill>
                  <a:srgbClr val="5A6A72"/>
                </a:solidFill>
              </a:defRPr>
            </a:pPr>
            <a:r>
              <a:rPr sz="1425" b="0">
                <a:solidFill>
                  <a:srgbClr val="5A6A72"/>
                </a:solidFill>
              </a:rPr>
              <a:t>Impresa, contratto, documenti</a:t>
            </a:r>
          </a:p>
        </p:txBody>
      </p:sp>
      <p:sp>
        <p:nvSpPr>
          <p:cNvPr id="16" name="Rettangolo 15">
            <a:extLst>
              <a:ext uri="{FF2B5EF4-FFF2-40B4-BE49-F238E27FC236}">
                <a16:creationId xmlns:a16="http://schemas.microsoft.com/office/drawing/2014/main" id="{C84A8DE4-898A-474C-9F67-4F679C77E49F}"/>
              </a:ext>
            </a:extLst>
          </p:cNvPr>
          <p:cNvSpPr>
            <a:spLocks noGrp="1"/>
          </p:cNvSpPr>
          <p:nvPr/>
        </p:nvSpPr>
        <p:spPr>
          <a:xfrm>
            <a:off x="5772150" y="3190875"/>
            <a:ext cx="3619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875" b="1">
                <a:solidFill>
                  <a:srgbClr val="679DB8"/>
                </a:solidFill>
              </a:defRPr>
            </a:pPr>
            <a:r>
              <a:rPr sz="1875" b="1">
                <a:solidFill>
                  <a:srgbClr val="679DB8"/>
                </a:solidFill>
              </a:rPr>
              <a:t>→</a:t>
            </a:r>
          </a:p>
        </p:txBody>
      </p:sp>
      <p:sp>
        <p:nvSpPr>
          <p:cNvPr id="17" name="Rettangolo con angoli arrotondati 16">
            <a:extLst>
              <a:ext uri="{FF2B5EF4-FFF2-40B4-BE49-F238E27FC236}">
                <a16:creationId xmlns:a16="http://schemas.microsoft.com/office/drawing/2014/main" id="{B754199F-A22C-4EE2-A4AF-B051E14E47AB}"/>
              </a:ext>
            </a:extLst>
          </p:cNvPr>
          <p:cNvSpPr>
            <a:spLocks noGrp="1"/>
          </p:cNvSpPr>
          <p:nvPr/>
        </p:nvSpPr>
        <p:spPr>
          <a:xfrm>
            <a:off x="6134100" y="2266950"/>
            <a:ext cx="2362200" cy="2571750"/>
          </a:xfrm>
          <a:prstGeom prst="roundRect">
            <a:avLst>
              <a:gd name="adj" fmla="val 8871"/>
            </a:avLst>
          </a:prstGeom>
          <a:solidFill>
            <a:srgbClr val="EAF3EF"/>
          </a:solidFill>
          <a:ln w="0">
            <a:noFill/>
            <a:prstDash val="solid"/>
          </a:ln>
        </p:spPr>
      </p:sp>
      <p:sp>
        <p:nvSpPr>
          <p:cNvPr id="18" name="Rettangolo 17">
            <a:extLst>
              <a:ext uri="{FF2B5EF4-FFF2-40B4-BE49-F238E27FC236}">
                <a16:creationId xmlns:a16="http://schemas.microsoft.com/office/drawing/2014/main" id="{A947EFDC-BB10-4D60-829E-14413AC89BC2}"/>
              </a:ext>
            </a:extLst>
          </p:cNvPr>
          <p:cNvSpPr>
            <a:spLocks noGrp="1"/>
          </p:cNvSpPr>
          <p:nvPr/>
        </p:nvSpPr>
        <p:spPr>
          <a:xfrm>
            <a:off x="6343650" y="2457450"/>
            <a:ext cx="523875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1">
                <a:solidFill>
                  <a:srgbClr val="7FAE8D"/>
                </a:solidFill>
              </a:defRPr>
            </a:pPr>
            <a:r>
              <a:rPr sz="1350" b="1">
                <a:solidFill>
                  <a:srgbClr val="7FAE8D"/>
                </a:solidFill>
              </a:rPr>
              <a:t>03</a:t>
            </a:r>
          </a:p>
        </p:txBody>
      </p:sp>
      <p:sp>
        <p:nvSpPr>
          <p:cNvPr id="19" name="Rettangolo 18">
            <a:extLst>
              <a:ext uri="{FF2B5EF4-FFF2-40B4-BE49-F238E27FC236}">
                <a16:creationId xmlns:a16="http://schemas.microsoft.com/office/drawing/2014/main" id="{4811C9B8-14EE-4795-B8E3-4DB884BD2F0B}"/>
              </a:ext>
            </a:extLst>
          </p:cNvPr>
          <p:cNvSpPr>
            <a:spLocks noGrp="1"/>
          </p:cNvSpPr>
          <p:nvPr/>
        </p:nvSpPr>
        <p:spPr>
          <a:xfrm>
            <a:off x="6343650" y="3105150"/>
            <a:ext cx="19431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75" b="1">
                <a:solidFill>
                  <a:srgbClr val="102631"/>
                </a:solidFill>
              </a:defRPr>
            </a:pPr>
            <a:r>
              <a:rPr sz="1875" b="1">
                <a:solidFill>
                  <a:srgbClr val="102631"/>
                </a:solidFill>
              </a:rPr>
              <a:t>STRUTTURA</a:t>
            </a:r>
          </a:p>
        </p:txBody>
      </p:sp>
      <p:sp>
        <p:nvSpPr>
          <p:cNvPr id="20" name="Rettangolo 19">
            <a:extLst>
              <a:ext uri="{FF2B5EF4-FFF2-40B4-BE49-F238E27FC236}">
                <a16:creationId xmlns:a16="http://schemas.microsoft.com/office/drawing/2014/main" id="{7BE00844-D9F4-4B7E-A8F2-212C91B1A10D}"/>
              </a:ext>
            </a:extLst>
          </p:cNvPr>
          <p:cNvSpPr>
            <a:spLocks noGrp="1"/>
          </p:cNvSpPr>
          <p:nvPr/>
        </p:nvSpPr>
        <p:spPr>
          <a:xfrm>
            <a:off x="6343650" y="3714750"/>
            <a:ext cx="194310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425" b="0">
                <a:solidFill>
                  <a:srgbClr val="5A6A72"/>
                </a:solidFill>
              </a:defRPr>
            </a:pPr>
            <a:r>
              <a:rPr sz="1425" b="0">
                <a:solidFill>
                  <a:srgbClr val="5A6A72"/>
                </a:solidFill>
              </a:rPr>
              <a:t>Garanzia e percorso coerenti</a:t>
            </a:r>
          </a:p>
        </p:txBody>
      </p:sp>
      <p:sp>
        <p:nvSpPr>
          <p:cNvPr id="21" name="Rettangolo 20">
            <a:extLst>
              <a:ext uri="{FF2B5EF4-FFF2-40B4-BE49-F238E27FC236}">
                <a16:creationId xmlns:a16="http://schemas.microsoft.com/office/drawing/2014/main" id="{56F18A6A-5A3F-441C-92DA-F6BBA2CB8695}"/>
              </a:ext>
            </a:extLst>
          </p:cNvPr>
          <p:cNvSpPr>
            <a:spLocks noGrp="1"/>
          </p:cNvSpPr>
          <p:nvPr/>
        </p:nvSpPr>
        <p:spPr>
          <a:xfrm>
            <a:off x="8496300" y="3190875"/>
            <a:ext cx="3619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875" b="1">
                <a:solidFill>
                  <a:srgbClr val="679DB8"/>
                </a:solidFill>
              </a:defRPr>
            </a:pPr>
            <a:r>
              <a:rPr sz="1875" b="1">
                <a:solidFill>
                  <a:srgbClr val="679DB8"/>
                </a:solidFill>
              </a:rPr>
              <a:t>→</a:t>
            </a:r>
          </a:p>
        </p:txBody>
      </p:sp>
      <p:sp>
        <p:nvSpPr>
          <p:cNvPr id="22" name="Rettangolo con angoli arrotondati 21">
            <a:extLst>
              <a:ext uri="{FF2B5EF4-FFF2-40B4-BE49-F238E27FC236}">
                <a16:creationId xmlns:a16="http://schemas.microsoft.com/office/drawing/2014/main" id="{E19C2877-4822-4C89-A89B-97D4FBCAE37F}"/>
              </a:ext>
            </a:extLst>
          </p:cNvPr>
          <p:cNvSpPr>
            <a:spLocks noGrp="1"/>
          </p:cNvSpPr>
          <p:nvPr/>
        </p:nvSpPr>
        <p:spPr>
          <a:xfrm>
            <a:off x="8858250" y="2266950"/>
            <a:ext cx="2362200" cy="2571750"/>
          </a:xfrm>
          <a:prstGeom prst="roundRect">
            <a:avLst>
              <a:gd name="adj" fmla="val 8871"/>
            </a:avLst>
          </a:prstGeom>
          <a:solidFill>
            <a:srgbClr val="0B2638"/>
          </a:solidFill>
          <a:ln w="0">
            <a:noFill/>
            <a:prstDash val="solid"/>
          </a:ln>
        </p:spPr>
      </p:sp>
      <p:sp>
        <p:nvSpPr>
          <p:cNvPr id="23" name="Rettangolo 22">
            <a:extLst>
              <a:ext uri="{FF2B5EF4-FFF2-40B4-BE49-F238E27FC236}">
                <a16:creationId xmlns:a16="http://schemas.microsoft.com/office/drawing/2014/main" id="{8E876851-B4A4-430D-9D54-722F197174F2}"/>
              </a:ext>
            </a:extLst>
          </p:cNvPr>
          <p:cNvSpPr>
            <a:spLocks noGrp="1"/>
          </p:cNvSpPr>
          <p:nvPr/>
        </p:nvSpPr>
        <p:spPr>
          <a:xfrm>
            <a:off x="9067800" y="2457450"/>
            <a:ext cx="523875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1">
                <a:solidFill>
                  <a:srgbClr val="9ACDEA"/>
                </a:solidFill>
              </a:defRPr>
            </a:pPr>
            <a:r>
              <a:rPr sz="1350" b="1">
                <a:solidFill>
                  <a:srgbClr val="9ACDEA"/>
                </a:solidFill>
              </a:rPr>
              <a:t>04</a:t>
            </a:r>
          </a:p>
        </p:txBody>
      </p:sp>
      <p:sp>
        <p:nvSpPr>
          <p:cNvPr id="24" name="Rettangolo 23">
            <a:extLst>
              <a:ext uri="{FF2B5EF4-FFF2-40B4-BE49-F238E27FC236}">
                <a16:creationId xmlns:a16="http://schemas.microsoft.com/office/drawing/2014/main" id="{CF38F0F0-DAE0-49E5-A68B-1BD729A27F3F}"/>
              </a:ext>
            </a:extLst>
          </p:cNvPr>
          <p:cNvSpPr>
            <a:spLocks noGrp="1"/>
          </p:cNvSpPr>
          <p:nvPr/>
        </p:nvSpPr>
        <p:spPr>
          <a:xfrm>
            <a:off x="9067800" y="3105150"/>
            <a:ext cx="19431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75" b="1">
                <a:solidFill>
                  <a:srgbClr val="FFFFFF"/>
                </a:solidFill>
              </a:defRPr>
            </a:pPr>
            <a:r>
              <a:rPr sz="1875" b="1">
                <a:solidFill>
                  <a:srgbClr val="FFFFFF"/>
                </a:solidFill>
              </a:rPr>
              <a:t>AZIONE</a:t>
            </a:r>
          </a:p>
        </p:txBody>
      </p:sp>
      <p:sp>
        <p:nvSpPr>
          <p:cNvPr id="25" name="Rettangolo 24">
            <a:extLst>
              <a:ext uri="{FF2B5EF4-FFF2-40B4-BE49-F238E27FC236}">
                <a16:creationId xmlns:a16="http://schemas.microsoft.com/office/drawing/2014/main" id="{37C03473-B1A4-4B09-BC21-35856DC27422}"/>
              </a:ext>
            </a:extLst>
          </p:cNvPr>
          <p:cNvSpPr>
            <a:spLocks noGrp="1"/>
          </p:cNvSpPr>
          <p:nvPr/>
        </p:nvSpPr>
        <p:spPr>
          <a:xfrm>
            <a:off x="9067800" y="3714750"/>
            <a:ext cx="194310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425" b="0">
                <a:solidFill>
                  <a:srgbClr val="DCE9EE"/>
                </a:solidFill>
              </a:defRPr>
            </a:pPr>
            <a:r>
              <a:rPr sz="1425" b="0">
                <a:solidFill>
                  <a:srgbClr val="DCE9EE"/>
                </a:solidFill>
              </a:rPr>
              <a:t>Avanzamento fino all’esito</a:t>
            </a:r>
          </a:p>
        </p:txBody>
      </p:sp>
      <p:sp>
        <p:nvSpPr>
          <p:cNvPr id="26" name="Rettangolo 25">
            <a:extLst>
              <a:ext uri="{FF2B5EF4-FFF2-40B4-BE49-F238E27FC236}">
                <a16:creationId xmlns:a16="http://schemas.microsoft.com/office/drawing/2014/main" id="{1267D8A1-8CCC-4C06-A377-E3CC58A1742A}"/>
              </a:ext>
            </a:extLst>
          </p:cNvPr>
          <p:cNvSpPr>
            <a:spLocks noGrp="1"/>
          </p:cNvSpPr>
          <p:nvPr/>
        </p:nvSpPr>
        <p:spPr>
          <a:xfrm>
            <a:off x="685800" y="5381625"/>
            <a:ext cx="10248900" cy="4191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800" b="1">
                <a:solidFill>
                  <a:srgbClr val="7FAE8D"/>
                </a:solidFill>
              </a:defRPr>
            </a:pPr>
            <a:r>
              <a:rPr sz="1800" b="1">
                <a:solidFill>
                  <a:srgbClr val="7FAE8D"/>
                </a:solidFill>
              </a:rPr>
              <a:t>CHIAREZZA SUBITO. RISPOSTE RAPIDE. CONTROLLO SEMPRE.</a:t>
            </a:r>
          </a:p>
        </p:txBody>
      </p:sp>
    </p:spTree>
    <p:extLst>
      <p:ext uri="{BB962C8B-B14F-4D97-AF65-F5344CB8AC3E}">
        <p14:creationId xmlns:p14="http://schemas.microsoft.com/office/powerpoint/2010/main" val="9571181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ttangolo 19">
            <a:extLst>
              <a:ext uri="{FF2B5EF4-FFF2-40B4-BE49-F238E27FC236}">
                <a16:creationId xmlns:a16="http://schemas.microsoft.com/office/drawing/2014/main" id="{66DE6942-D44C-4EB8-9E4C-852D36BC635E}"/>
              </a:ext>
            </a:extLst>
          </p:cNvPr>
          <p:cNvSpPr>
            <a:spLocks noGrp="1"/>
          </p:cNvSpPr>
          <p:nvPr/>
        </p:nvSpPr>
        <p:spPr>
          <a:xfrm>
            <a:off x="685800" y="457200"/>
            <a:ext cx="571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050" b="1">
                <a:solidFill>
                  <a:srgbClr val="679DB8"/>
                </a:solidFill>
              </a:defRPr>
            </a:pPr>
            <a:r>
              <a:rPr sz="1050" b="1">
                <a:solidFill>
                  <a:srgbClr val="679DB8"/>
                </a:solidFill>
              </a:rPr>
              <a:t>UNDERWRITING</a:t>
            </a:r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id="{530005CF-E329-4558-B34C-08CFAB0BB6BC}"/>
              </a:ext>
            </a:extLst>
          </p:cNvPr>
          <p:cNvSpPr>
            <a:spLocks noGrp="1"/>
          </p:cNvSpPr>
          <p:nvPr/>
        </p:nvSpPr>
        <p:spPr>
          <a:xfrm>
            <a:off x="685800" y="781050"/>
            <a:ext cx="1082040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925" b="1">
                <a:solidFill>
                  <a:srgbClr val="102631"/>
                </a:solidFill>
              </a:defRPr>
            </a:pPr>
            <a:r>
              <a:rPr sz="2925" b="1">
                <a:solidFill>
                  <a:srgbClr val="102631"/>
                </a:solidFill>
              </a:rPr>
              <a:t>Diciamo sì ai rischi solidi. No alle pratiche indifendibili.</a:t>
            </a: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9F6DBA7F-80D5-4B6C-A21E-D99C5E173058}"/>
              </a:ext>
            </a:extLst>
          </p:cNvPr>
          <p:cNvSpPr>
            <a:spLocks noGrp="1"/>
          </p:cNvSpPr>
          <p:nvPr/>
        </p:nvSpPr>
        <p:spPr>
          <a:xfrm>
            <a:off x="685800" y="1714500"/>
            <a:ext cx="876300" cy="57150"/>
          </a:xfrm>
          <a:prstGeom prst="rect">
            <a:avLst/>
          </a:prstGeom>
          <a:solidFill>
            <a:srgbClr val="679DB8"/>
          </a:solidFill>
          <a:ln w="0">
            <a:noFill/>
            <a:prstDash val="solid"/>
          </a:ln>
        </p:spPr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3CC4263E-9D32-444A-B4D6-61055F065A73}"/>
              </a:ext>
            </a:extLst>
          </p:cNvPr>
          <p:cNvSpPr>
            <a:spLocks noGrp="1"/>
          </p:cNvSpPr>
          <p:nvPr/>
        </p:nvSpPr>
        <p:spPr>
          <a:xfrm>
            <a:off x="685800" y="6419850"/>
            <a:ext cx="2095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825" b="1">
                <a:solidFill>
                  <a:srgbClr val="5A6A72"/>
                </a:solidFill>
              </a:defRPr>
            </a:pPr>
            <a:r>
              <a:rPr sz="825" b="1">
                <a:solidFill>
                  <a:srgbClr val="5A6A72"/>
                </a:solidFill>
              </a:rPr>
              <a:t>EASY BOND CREDIT  •  12</a:t>
            </a: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5C204B07-CA64-40B8-9AA0-7E3A9A9B3E39}"/>
              </a:ext>
            </a:extLst>
          </p:cNvPr>
          <p:cNvSpPr>
            <a:spLocks noGrp="1"/>
          </p:cNvSpPr>
          <p:nvPr/>
        </p:nvSpPr>
        <p:spPr>
          <a:xfrm>
            <a:off x="3000375" y="6419850"/>
            <a:ext cx="61912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825" b="1">
                <a:solidFill>
                  <a:srgbClr val="5A6A72"/>
                </a:solidFill>
              </a:defRPr>
            </a:pPr>
            <a:r>
              <a:rPr sz="825" b="1">
                <a:solidFill>
                  <a:srgbClr val="5A6A72"/>
                </a:solidFill>
              </a:rPr>
              <a:t>info@easybondcredit.it  •  +39 080 9019791  •  +39 339 6113986</a:t>
            </a: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FDD21257-CAE0-4B64-992C-3B081818BA04}"/>
              </a:ext>
            </a:extLst>
          </p:cNvPr>
          <p:cNvSpPr>
            <a:spLocks noGrp="1"/>
          </p:cNvSpPr>
          <p:nvPr/>
        </p:nvSpPr>
        <p:spPr>
          <a:xfrm>
            <a:off x="9429750" y="6419850"/>
            <a:ext cx="20764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825" b="1">
                <a:solidFill>
                  <a:srgbClr val="7FAE8D"/>
                </a:solidFill>
              </a:defRPr>
            </a:pPr>
            <a:r>
              <a:rPr sz="825" b="1">
                <a:solidFill>
                  <a:srgbClr val="7FAE8D"/>
                </a:solidFill>
              </a:rPr>
              <a:t>easybondcredit.it</a:t>
            </a: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B59A53C6-D145-45BE-920F-2D9C349C3B13}"/>
              </a:ext>
            </a:extLst>
          </p:cNvPr>
          <p:cNvSpPr>
            <a:spLocks noGrp="1"/>
          </p:cNvSpPr>
          <p:nvPr/>
        </p:nvSpPr>
        <p:spPr>
          <a:xfrm>
            <a:off x="685800" y="2133600"/>
            <a:ext cx="571500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950" b="1">
                <a:solidFill>
                  <a:srgbClr val="102631"/>
                </a:solidFill>
              </a:defRPr>
            </a:pPr>
            <a:r>
              <a:rPr sz="1950" b="1">
                <a:solidFill>
                  <a:srgbClr val="102631"/>
                </a:solidFill>
              </a:rPr>
              <a:t>LA FIDUCIA DELLE COMPAGNIE NON È IN VENDITA.</a:t>
            </a: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1BBE2FC8-3248-4585-9734-F9018F2B1B9B}"/>
              </a:ext>
            </a:extLst>
          </p:cNvPr>
          <p:cNvSpPr>
            <a:spLocks noGrp="1"/>
          </p:cNvSpPr>
          <p:nvPr/>
        </p:nvSpPr>
        <p:spPr>
          <a:xfrm>
            <a:off x="685800" y="2647950"/>
            <a:ext cx="5334000" cy="4572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100" b="1">
                <a:solidFill>
                  <a:srgbClr val="7FAE8D"/>
                </a:solidFill>
              </a:defRPr>
            </a:pPr>
            <a:r>
              <a:rPr sz="2100" b="1">
                <a:solidFill>
                  <a:srgbClr val="7FAE8D"/>
                </a:solidFill>
              </a:rPr>
              <a:t>Costruiamo garanzie sostenibili.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7D2E3375-B5E0-45A3-9DCF-FC3119411812}"/>
              </a:ext>
            </a:extLst>
          </p:cNvPr>
          <p:cNvSpPr>
            <a:spLocks noGrp="1"/>
          </p:cNvSpPr>
          <p:nvPr/>
        </p:nvSpPr>
        <p:spPr>
          <a:xfrm>
            <a:off x="685800" y="3371850"/>
            <a:ext cx="5238750" cy="1066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75" b="0">
                <a:solidFill>
                  <a:srgbClr val="5A6A72"/>
                </a:solidFill>
              </a:defRPr>
            </a:pPr>
            <a:r>
              <a:rPr sz="1575" b="0">
                <a:solidFill>
                  <a:srgbClr val="5A6A72"/>
                </a:solidFill>
              </a:rPr>
              <a:t>Leggiamo documenti tecnici ed economici, valutiamo rating e informazioni disponibili e definiamo se il rischio è assumibile.</a:t>
            </a:r>
          </a:p>
        </p:txBody>
      </p:sp>
      <p:sp>
        <p:nvSpPr>
          <p:cNvPr id="10" name="Rettangolo con angoli arrotondati 9">
            <a:extLst>
              <a:ext uri="{FF2B5EF4-FFF2-40B4-BE49-F238E27FC236}">
                <a16:creationId xmlns:a16="http://schemas.microsoft.com/office/drawing/2014/main" id="{E1BB5EEE-1224-4F35-B815-F6B85C8CD34A}"/>
              </a:ext>
            </a:extLst>
          </p:cNvPr>
          <p:cNvSpPr>
            <a:spLocks noGrp="1"/>
          </p:cNvSpPr>
          <p:nvPr/>
        </p:nvSpPr>
        <p:spPr>
          <a:xfrm>
            <a:off x="6743700" y="2076450"/>
            <a:ext cx="4191000" cy="3143250"/>
          </a:xfrm>
          <a:prstGeom prst="roundRect">
            <a:avLst>
              <a:gd name="adj" fmla="val 7879"/>
            </a:avLst>
          </a:prstGeom>
          <a:solidFill>
            <a:srgbClr val="0B2638"/>
          </a:solidFill>
          <a:ln w="0">
            <a:noFill/>
            <a:prstDash val="solid"/>
          </a:ln>
        </p:spPr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6E7EA024-556A-4142-A342-76F83F33799A}"/>
              </a:ext>
            </a:extLst>
          </p:cNvPr>
          <p:cNvSpPr>
            <a:spLocks noGrp="1"/>
          </p:cNvSpPr>
          <p:nvPr/>
        </p:nvSpPr>
        <p:spPr>
          <a:xfrm>
            <a:off x="7105650" y="2381250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1">
                <a:solidFill>
                  <a:srgbClr val="7FAE8D"/>
                </a:solidFill>
              </a:defRPr>
            </a:pPr>
            <a:r>
              <a:rPr sz="1350" b="1">
                <a:solidFill>
                  <a:srgbClr val="7FAE8D"/>
                </a:solidFill>
              </a:rPr>
              <a:t>01</a:t>
            </a:r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42731168-EF93-4DFB-A82F-F721757C8B4D}"/>
              </a:ext>
            </a:extLst>
          </p:cNvPr>
          <p:cNvSpPr>
            <a:spLocks noGrp="1"/>
          </p:cNvSpPr>
          <p:nvPr/>
        </p:nvSpPr>
        <p:spPr>
          <a:xfrm>
            <a:off x="7734300" y="2381250"/>
            <a:ext cx="27813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75" b="1">
                <a:solidFill>
                  <a:srgbClr val="FFFFFF"/>
                </a:solidFill>
              </a:defRPr>
            </a:pPr>
            <a:r>
              <a:rPr sz="1575" b="1">
                <a:solidFill>
                  <a:srgbClr val="FFFFFF"/>
                </a:solidFill>
              </a:rPr>
              <a:t>DOCUMENTI COMPLETI</a:t>
            </a:r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id="{50163410-CD50-4072-B28D-7423DF3F1205}"/>
              </a:ext>
            </a:extLst>
          </p:cNvPr>
          <p:cNvSpPr>
            <a:spLocks noGrp="1"/>
          </p:cNvSpPr>
          <p:nvPr/>
        </p:nvSpPr>
        <p:spPr>
          <a:xfrm>
            <a:off x="7105650" y="3009900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1">
                <a:solidFill>
                  <a:srgbClr val="9ACDEA"/>
                </a:solidFill>
              </a:defRPr>
            </a:pPr>
            <a:r>
              <a:rPr sz="1350" b="1">
                <a:solidFill>
                  <a:srgbClr val="9ACDEA"/>
                </a:solidFill>
              </a:rPr>
              <a:t>02</a:t>
            </a:r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0E8F2473-2863-4CA2-8B09-61D607AFE7C0}"/>
              </a:ext>
            </a:extLst>
          </p:cNvPr>
          <p:cNvSpPr>
            <a:spLocks noGrp="1"/>
          </p:cNvSpPr>
          <p:nvPr/>
        </p:nvSpPr>
        <p:spPr>
          <a:xfrm>
            <a:off x="7734300" y="3009900"/>
            <a:ext cx="27813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75" b="1">
                <a:solidFill>
                  <a:srgbClr val="FFFFFF"/>
                </a:solidFill>
              </a:defRPr>
            </a:pPr>
            <a:r>
              <a:rPr sz="1575" b="1">
                <a:solidFill>
                  <a:srgbClr val="FFFFFF"/>
                </a:solidFill>
              </a:rPr>
              <a:t>RATING COERENTE</a:t>
            </a:r>
          </a:p>
        </p:txBody>
      </p:sp>
      <p:sp>
        <p:nvSpPr>
          <p:cNvPr id="15" name="Rettangolo 14">
            <a:extLst>
              <a:ext uri="{FF2B5EF4-FFF2-40B4-BE49-F238E27FC236}">
                <a16:creationId xmlns:a16="http://schemas.microsoft.com/office/drawing/2014/main" id="{8DDCAB48-4B27-4519-90C9-BCC47AC24D88}"/>
              </a:ext>
            </a:extLst>
          </p:cNvPr>
          <p:cNvSpPr>
            <a:spLocks noGrp="1"/>
          </p:cNvSpPr>
          <p:nvPr/>
        </p:nvSpPr>
        <p:spPr>
          <a:xfrm>
            <a:off x="7105650" y="3638550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1">
                <a:solidFill>
                  <a:srgbClr val="7FAE8D"/>
                </a:solidFill>
              </a:defRPr>
            </a:pPr>
            <a:r>
              <a:rPr sz="1350" b="1">
                <a:solidFill>
                  <a:srgbClr val="7FAE8D"/>
                </a:solidFill>
              </a:rPr>
              <a:t>03</a:t>
            </a:r>
          </a:p>
        </p:txBody>
      </p:sp>
      <p:sp>
        <p:nvSpPr>
          <p:cNvPr id="16" name="Rettangolo 15">
            <a:extLst>
              <a:ext uri="{FF2B5EF4-FFF2-40B4-BE49-F238E27FC236}">
                <a16:creationId xmlns:a16="http://schemas.microsoft.com/office/drawing/2014/main" id="{E162A073-05CA-49B8-B611-607387E26AAD}"/>
              </a:ext>
            </a:extLst>
          </p:cNvPr>
          <p:cNvSpPr>
            <a:spLocks noGrp="1"/>
          </p:cNvSpPr>
          <p:nvPr/>
        </p:nvSpPr>
        <p:spPr>
          <a:xfrm>
            <a:off x="7734300" y="3638550"/>
            <a:ext cx="27813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75" b="1">
                <a:solidFill>
                  <a:srgbClr val="FFFFFF"/>
                </a:solidFill>
              </a:defRPr>
            </a:pPr>
            <a:r>
              <a:rPr sz="1575" b="1">
                <a:solidFill>
                  <a:srgbClr val="FFFFFF"/>
                </a:solidFill>
              </a:rPr>
              <a:t>RISCHIO ASSUMIBILE</a:t>
            </a:r>
          </a:p>
        </p:txBody>
      </p:sp>
      <p:sp>
        <p:nvSpPr>
          <p:cNvPr id="17" name="Rettangolo 16">
            <a:extLst>
              <a:ext uri="{FF2B5EF4-FFF2-40B4-BE49-F238E27FC236}">
                <a16:creationId xmlns:a16="http://schemas.microsoft.com/office/drawing/2014/main" id="{56251F6B-CD63-4E7A-8FA6-58EE7BA9E446}"/>
              </a:ext>
            </a:extLst>
          </p:cNvPr>
          <p:cNvSpPr>
            <a:spLocks noGrp="1"/>
          </p:cNvSpPr>
          <p:nvPr/>
        </p:nvSpPr>
        <p:spPr>
          <a:xfrm>
            <a:off x="7105650" y="4267200"/>
            <a:ext cx="45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1">
                <a:solidFill>
                  <a:srgbClr val="9ACDEA"/>
                </a:solidFill>
              </a:defRPr>
            </a:pPr>
            <a:r>
              <a:rPr sz="1350" b="1">
                <a:solidFill>
                  <a:srgbClr val="9ACDEA"/>
                </a:solidFill>
              </a:rPr>
              <a:t>04</a:t>
            </a:r>
          </a:p>
        </p:txBody>
      </p:sp>
      <p:sp>
        <p:nvSpPr>
          <p:cNvPr id="18" name="Rettangolo 17">
            <a:extLst>
              <a:ext uri="{FF2B5EF4-FFF2-40B4-BE49-F238E27FC236}">
                <a16:creationId xmlns:a16="http://schemas.microsoft.com/office/drawing/2014/main" id="{128CD7E9-C6DE-48E5-8FCF-025B8BB20E9C}"/>
              </a:ext>
            </a:extLst>
          </p:cNvPr>
          <p:cNvSpPr>
            <a:spLocks noGrp="1"/>
          </p:cNvSpPr>
          <p:nvPr/>
        </p:nvSpPr>
        <p:spPr>
          <a:xfrm>
            <a:off x="7734300" y="4267200"/>
            <a:ext cx="27813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75" b="1">
                <a:solidFill>
                  <a:srgbClr val="FFFFFF"/>
                </a:solidFill>
              </a:defRPr>
            </a:pPr>
            <a:r>
              <a:rPr sz="1575" b="1">
                <a:solidFill>
                  <a:srgbClr val="FFFFFF"/>
                </a:solidFill>
              </a:rPr>
              <a:t>CONDIZIONI CHIARE</a:t>
            </a:r>
          </a:p>
        </p:txBody>
      </p:sp>
      <p:sp>
        <p:nvSpPr>
          <p:cNvPr id="19" name="Rettangolo 18">
            <a:extLst>
              <a:ext uri="{FF2B5EF4-FFF2-40B4-BE49-F238E27FC236}">
                <a16:creationId xmlns:a16="http://schemas.microsoft.com/office/drawing/2014/main" id="{50C85A35-318A-47B0-A028-809F9869AA76}"/>
              </a:ext>
            </a:extLst>
          </p:cNvPr>
          <p:cNvSpPr>
            <a:spLocks noGrp="1"/>
          </p:cNvSpPr>
          <p:nvPr/>
        </p:nvSpPr>
        <p:spPr>
          <a:xfrm>
            <a:off x="685800" y="5600700"/>
            <a:ext cx="102489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125" b="0">
                <a:solidFill>
                  <a:srgbClr val="5A6A72"/>
                </a:solidFill>
              </a:defRPr>
            </a:pPr>
            <a:r>
              <a:rPr sz="1125" b="0">
                <a:solidFill>
                  <a:srgbClr val="5A6A72"/>
                </a:solidFill>
              </a:rPr>
              <a:t>L’autonomia operativa è esercitata entro deleghe, limiti e condizioni previste dagli accordi con le compagnie.</a:t>
            </a:r>
          </a:p>
        </p:txBody>
      </p:sp>
    </p:spTree>
    <p:extLst>
      <p:ext uri="{BB962C8B-B14F-4D97-AF65-F5344CB8AC3E}">
        <p14:creationId xmlns:p14="http://schemas.microsoft.com/office/powerpoint/2010/main" val="19718014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26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ttangolo 17">
            <a:extLst>
              <a:ext uri="{FF2B5EF4-FFF2-40B4-BE49-F238E27FC236}">
                <a16:creationId xmlns:a16="http://schemas.microsoft.com/office/drawing/2014/main" id="{0FCDAF00-0AEA-4ABC-A325-AA8FBD278BF5}"/>
              </a:ext>
            </a:extLst>
          </p:cNvPr>
          <p:cNvSpPr>
            <a:spLocks noGrp="1"/>
          </p:cNvSpPr>
          <p:nvPr/>
        </p:nvSpPr>
        <p:spPr>
          <a:xfrm>
            <a:off x="685800" y="457200"/>
            <a:ext cx="571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050" b="1">
                <a:solidFill>
                  <a:srgbClr val="9ACDEA"/>
                </a:solidFill>
              </a:defRPr>
            </a:pPr>
            <a:r>
              <a:rPr sz="1050" b="1">
                <a:solidFill>
                  <a:srgbClr val="9ACDEA"/>
                </a:solidFill>
              </a:rPr>
              <a:t>PER I PARTNER</a:t>
            </a:r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id="{0FF638FC-BC6C-4517-B024-CB438F03B202}"/>
              </a:ext>
            </a:extLst>
          </p:cNvPr>
          <p:cNvSpPr>
            <a:spLocks noGrp="1"/>
          </p:cNvSpPr>
          <p:nvPr/>
        </p:nvSpPr>
        <p:spPr>
          <a:xfrm>
            <a:off x="685800" y="781050"/>
            <a:ext cx="1082040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Ogni pratica non gestita è un cliente a rischio.</a:t>
            </a: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F8C4AE68-5727-49BC-969A-BFEC81C438F2}"/>
              </a:ext>
            </a:extLst>
          </p:cNvPr>
          <p:cNvSpPr>
            <a:spLocks noGrp="1"/>
          </p:cNvSpPr>
          <p:nvPr/>
        </p:nvSpPr>
        <p:spPr>
          <a:xfrm>
            <a:off x="685800" y="1714500"/>
            <a:ext cx="876300" cy="57150"/>
          </a:xfrm>
          <a:prstGeom prst="rect">
            <a:avLst/>
          </a:prstGeom>
          <a:solidFill>
            <a:srgbClr val="7FAE8D"/>
          </a:solidFill>
          <a:ln w="0">
            <a:noFill/>
            <a:prstDash val="solid"/>
          </a:ln>
        </p:spPr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A2093E3D-1713-4F86-B5D8-6F39B5D52DAF}"/>
              </a:ext>
            </a:extLst>
          </p:cNvPr>
          <p:cNvSpPr>
            <a:spLocks noGrp="1"/>
          </p:cNvSpPr>
          <p:nvPr/>
        </p:nvSpPr>
        <p:spPr>
          <a:xfrm>
            <a:off x="685800" y="6419850"/>
            <a:ext cx="2095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825" b="1">
                <a:solidFill>
                  <a:srgbClr val="BFD2DA"/>
                </a:solidFill>
              </a:defRPr>
            </a:pPr>
            <a:r>
              <a:rPr sz="825" b="1">
                <a:solidFill>
                  <a:srgbClr val="BFD2DA"/>
                </a:solidFill>
              </a:rPr>
              <a:t>EASY BOND CREDIT  •  13</a:t>
            </a: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BA14232B-54BA-469A-BEE6-E303BA1B594C}"/>
              </a:ext>
            </a:extLst>
          </p:cNvPr>
          <p:cNvSpPr>
            <a:spLocks noGrp="1"/>
          </p:cNvSpPr>
          <p:nvPr/>
        </p:nvSpPr>
        <p:spPr>
          <a:xfrm>
            <a:off x="3000375" y="6419850"/>
            <a:ext cx="61912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825" b="1">
                <a:solidFill>
                  <a:srgbClr val="D7E5EA"/>
                </a:solidFill>
              </a:defRPr>
            </a:pPr>
            <a:r>
              <a:rPr sz="825" b="1">
                <a:solidFill>
                  <a:srgbClr val="D7E5EA"/>
                </a:solidFill>
              </a:rPr>
              <a:t>info@easybondcredit.it  •  +39 080 9019791  •  +39 339 6113986</a:t>
            </a: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A049105F-2A78-4181-AA31-C108069700DF}"/>
              </a:ext>
            </a:extLst>
          </p:cNvPr>
          <p:cNvSpPr>
            <a:spLocks noGrp="1"/>
          </p:cNvSpPr>
          <p:nvPr/>
        </p:nvSpPr>
        <p:spPr>
          <a:xfrm>
            <a:off x="9429750" y="6419850"/>
            <a:ext cx="20764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easybondcredit.it</a:t>
            </a: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A71E962C-F077-4CB4-8399-2DAEFC32F49B}"/>
              </a:ext>
            </a:extLst>
          </p:cNvPr>
          <p:cNvSpPr>
            <a:spLocks noGrp="1"/>
          </p:cNvSpPr>
          <p:nvPr/>
        </p:nvSpPr>
        <p:spPr>
          <a:xfrm>
            <a:off x="685800" y="2171700"/>
            <a:ext cx="49530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275" b="1">
                <a:solidFill>
                  <a:srgbClr val="7FAE8D"/>
                </a:solidFill>
              </a:defRPr>
            </a:pPr>
            <a:r>
              <a:rPr sz="1275" b="1">
                <a:solidFill>
                  <a:srgbClr val="7FAE8D"/>
                </a:solidFill>
              </a:rPr>
              <a:t>PER BROKER E INTERMEDIARI</a:t>
            </a: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0947577B-3349-4BC1-AA5D-710889B081A2}"/>
              </a:ext>
            </a:extLst>
          </p:cNvPr>
          <p:cNvSpPr>
            <a:spLocks noGrp="1"/>
          </p:cNvSpPr>
          <p:nvPr/>
        </p:nvSpPr>
        <p:spPr>
          <a:xfrm>
            <a:off x="685800" y="2628900"/>
            <a:ext cx="5334000" cy="1047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400" b="1">
                <a:solidFill>
                  <a:srgbClr val="FFFFFF"/>
                </a:solidFill>
              </a:defRPr>
            </a:pPr>
            <a:r>
              <a:rPr sz="2400" b="1">
                <a:solidFill>
                  <a:srgbClr val="FFFFFF"/>
                </a:solidFill>
              </a:rPr>
              <a:t>NON DITE “NON SI PUÒ”</a:t>
            </a:r>
          </a:p>
          <a:p>
            <a:pPr algn="l">
              <a:defRPr sz="2400" b="1">
                <a:solidFill>
                  <a:srgbClr val="FFFFFF"/>
                </a:solidFill>
              </a:defRPr>
            </a:pPr>
            <a:r>
              <a:rPr sz="2400" b="1">
                <a:solidFill>
                  <a:srgbClr val="FFFFFF"/>
                </a:solidFill>
              </a:rPr>
              <a:t>PRIMA DI AVER PARLATO CON NOI.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66DB5393-5507-463A-AA03-FE9D03A5CC8D}"/>
              </a:ext>
            </a:extLst>
          </p:cNvPr>
          <p:cNvSpPr>
            <a:spLocks noGrp="1"/>
          </p:cNvSpPr>
          <p:nvPr/>
        </p:nvSpPr>
        <p:spPr>
          <a:xfrm>
            <a:off x="685800" y="3943350"/>
            <a:ext cx="4953000" cy="9525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75" b="0">
                <a:solidFill>
                  <a:srgbClr val="D3E3E8"/>
                </a:solidFill>
              </a:defRPr>
            </a:pPr>
            <a:r>
              <a:rPr sz="1575" b="0">
                <a:solidFill>
                  <a:srgbClr val="D3E3E8"/>
                </a:solidFill>
              </a:rPr>
              <a:t>Un interlocutore verticale, una gestione ordinata e una proposta che aiuta a difendere la relazione con il cliente.</a:t>
            </a:r>
          </a:p>
        </p:txBody>
      </p:sp>
      <p:sp>
        <p:nvSpPr>
          <p:cNvPr id="10" name="Rettangolo con angoli arrotondati 9">
            <a:extLst>
              <a:ext uri="{FF2B5EF4-FFF2-40B4-BE49-F238E27FC236}">
                <a16:creationId xmlns:a16="http://schemas.microsoft.com/office/drawing/2014/main" id="{784FA9E6-3E7E-4C66-9F58-A870A23C0993}"/>
              </a:ext>
            </a:extLst>
          </p:cNvPr>
          <p:cNvSpPr>
            <a:spLocks noGrp="1"/>
          </p:cNvSpPr>
          <p:nvPr/>
        </p:nvSpPr>
        <p:spPr>
          <a:xfrm>
            <a:off x="6705600" y="2076450"/>
            <a:ext cx="4229100" cy="3143250"/>
          </a:xfrm>
          <a:prstGeom prst="roundRect">
            <a:avLst>
              <a:gd name="adj" fmla="val 8485"/>
            </a:avLst>
          </a:prstGeom>
          <a:solidFill>
            <a:srgbClr val="FFFFFF"/>
          </a:solidFill>
          <a:ln w="0">
            <a:noFill/>
            <a:prstDash val="solid"/>
          </a:ln>
        </p:spPr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627516B3-103B-48B3-914C-B386BCCC58BC}"/>
              </a:ext>
            </a:extLst>
          </p:cNvPr>
          <p:cNvSpPr>
            <a:spLocks noGrp="1"/>
          </p:cNvSpPr>
          <p:nvPr/>
        </p:nvSpPr>
        <p:spPr>
          <a:xfrm>
            <a:off x="7086600" y="2438400"/>
            <a:ext cx="34671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1">
                <a:solidFill>
                  <a:srgbClr val="679DB8"/>
                </a:solidFill>
              </a:defRPr>
            </a:pPr>
            <a:r>
              <a:rPr sz="1200" b="1">
                <a:solidFill>
                  <a:srgbClr val="679DB8"/>
                </a:solidFill>
              </a:rPr>
              <a:t>IL VANTAGGIO</a:t>
            </a:r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BEE4FF65-8473-4AD5-9A2B-DC679369C003}"/>
              </a:ext>
            </a:extLst>
          </p:cNvPr>
          <p:cNvSpPr>
            <a:spLocks noGrp="1"/>
          </p:cNvSpPr>
          <p:nvPr/>
        </p:nvSpPr>
        <p:spPr>
          <a:xfrm>
            <a:off x="7219950" y="3067050"/>
            <a:ext cx="4000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800" b="1">
                <a:solidFill>
                  <a:srgbClr val="7FAE8D"/>
                </a:solidFill>
              </a:defRPr>
            </a:pPr>
            <a:r>
              <a:rPr sz="1800" b="1">
                <a:solidFill>
                  <a:srgbClr val="7FAE8D"/>
                </a:solidFill>
              </a:rPr>
              <a:t>✓</a:t>
            </a:r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id="{B68E0978-843B-4FEB-A13C-95C6E27743E2}"/>
              </a:ext>
            </a:extLst>
          </p:cNvPr>
          <p:cNvSpPr>
            <a:spLocks noGrp="1"/>
          </p:cNvSpPr>
          <p:nvPr/>
        </p:nvSpPr>
        <p:spPr>
          <a:xfrm>
            <a:off x="7810500" y="3067050"/>
            <a:ext cx="2619375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75" b="1">
                <a:solidFill>
                  <a:srgbClr val="102631"/>
                </a:solidFill>
              </a:defRPr>
            </a:pPr>
            <a:r>
              <a:rPr sz="1575" b="1">
                <a:solidFill>
                  <a:srgbClr val="102631"/>
                </a:solidFill>
              </a:rPr>
              <a:t>Analisi preliminare gratuita</a:t>
            </a:r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70F9D54B-C0D1-4FAF-A6DA-E5ADE0FB6592}"/>
              </a:ext>
            </a:extLst>
          </p:cNvPr>
          <p:cNvSpPr>
            <a:spLocks noGrp="1"/>
          </p:cNvSpPr>
          <p:nvPr/>
        </p:nvSpPr>
        <p:spPr>
          <a:xfrm>
            <a:off x="7219950" y="3733800"/>
            <a:ext cx="4000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800" b="1">
                <a:solidFill>
                  <a:srgbClr val="7FAE8D"/>
                </a:solidFill>
              </a:defRPr>
            </a:pPr>
            <a:r>
              <a:rPr sz="1800" b="1">
                <a:solidFill>
                  <a:srgbClr val="7FAE8D"/>
                </a:solidFill>
              </a:rPr>
              <a:t>✓</a:t>
            </a:r>
          </a:p>
        </p:txBody>
      </p:sp>
      <p:sp>
        <p:nvSpPr>
          <p:cNvPr id="15" name="Rettangolo 14">
            <a:extLst>
              <a:ext uri="{FF2B5EF4-FFF2-40B4-BE49-F238E27FC236}">
                <a16:creationId xmlns:a16="http://schemas.microsoft.com/office/drawing/2014/main" id="{A7F626BA-635C-43D3-AF86-2D28C72D5652}"/>
              </a:ext>
            </a:extLst>
          </p:cNvPr>
          <p:cNvSpPr>
            <a:spLocks noGrp="1"/>
          </p:cNvSpPr>
          <p:nvPr/>
        </p:nvSpPr>
        <p:spPr>
          <a:xfrm>
            <a:off x="7810500" y="3733800"/>
            <a:ext cx="2619375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75" b="1">
                <a:solidFill>
                  <a:srgbClr val="102631"/>
                </a:solidFill>
              </a:defRPr>
            </a:pPr>
            <a:r>
              <a:rPr sz="1575" b="1">
                <a:solidFill>
                  <a:srgbClr val="102631"/>
                </a:solidFill>
              </a:rPr>
              <a:t>Tempi di risposta rapidi</a:t>
            </a:r>
          </a:p>
        </p:txBody>
      </p:sp>
      <p:sp>
        <p:nvSpPr>
          <p:cNvPr id="16" name="Rettangolo 15">
            <a:extLst>
              <a:ext uri="{FF2B5EF4-FFF2-40B4-BE49-F238E27FC236}">
                <a16:creationId xmlns:a16="http://schemas.microsoft.com/office/drawing/2014/main" id="{D013B02D-AF32-4871-929F-DB02E0D4924F}"/>
              </a:ext>
            </a:extLst>
          </p:cNvPr>
          <p:cNvSpPr>
            <a:spLocks noGrp="1"/>
          </p:cNvSpPr>
          <p:nvPr/>
        </p:nvSpPr>
        <p:spPr>
          <a:xfrm>
            <a:off x="7219950" y="4400550"/>
            <a:ext cx="40005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800" b="1">
                <a:solidFill>
                  <a:srgbClr val="7FAE8D"/>
                </a:solidFill>
              </a:defRPr>
            </a:pPr>
            <a:r>
              <a:rPr sz="1800" b="1">
                <a:solidFill>
                  <a:srgbClr val="7FAE8D"/>
                </a:solidFill>
              </a:rPr>
              <a:t>✓</a:t>
            </a:r>
          </a:p>
        </p:txBody>
      </p:sp>
      <p:sp>
        <p:nvSpPr>
          <p:cNvPr id="17" name="Rettangolo 16">
            <a:extLst>
              <a:ext uri="{FF2B5EF4-FFF2-40B4-BE49-F238E27FC236}">
                <a16:creationId xmlns:a16="http://schemas.microsoft.com/office/drawing/2014/main" id="{63AA02A9-DEBB-4403-B126-926B65958A51}"/>
              </a:ext>
            </a:extLst>
          </p:cNvPr>
          <p:cNvSpPr>
            <a:spLocks noGrp="1"/>
          </p:cNvSpPr>
          <p:nvPr/>
        </p:nvSpPr>
        <p:spPr>
          <a:xfrm>
            <a:off x="7810500" y="4400550"/>
            <a:ext cx="2619375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75" b="1">
                <a:solidFill>
                  <a:srgbClr val="102631"/>
                </a:solidFill>
              </a:defRPr>
            </a:pPr>
            <a:r>
              <a:rPr sz="1575" b="1">
                <a:solidFill>
                  <a:srgbClr val="102631"/>
                </a:solidFill>
              </a:rPr>
              <a:t>Assistenza fino all’emissione</a:t>
            </a:r>
          </a:p>
        </p:txBody>
      </p:sp>
    </p:spTree>
    <p:extLst>
      <p:ext uri="{BB962C8B-B14F-4D97-AF65-F5344CB8AC3E}">
        <p14:creationId xmlns:p14="http://schemas.microsoft.com/office/powerpoint/2010/main" val="5458741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ttangolo 25">
            <a:extLst>
              <a:ext uri="{FF2B5EF4-FFF2-40B4-BE49-F238E27FC236}">
                <a16:creationId xmlns:a16="http://schemas.microsoft.com/office/drawing/2014/main" id="{8BA73170-47A2-4D03-8FB8-A4CF0DAD894D}"/>
              </a:ext>
            </a:extLst>
          </p:cNvPr>
          <p:cNvSpPr>
            <a:spLocks noGrp="1"/>
          </p:cNvSpPr>
          <p:nvPr/>
        </p:nvSpPr>
        <p:spPr>
          <a:xfrm>
            <a:off x="685800" y="457200"/>
            <a:ext cx="571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050" b="1">
                <a:solidFill>
                  <a:srgbClr val="679DB8"/>
                </a:solidFill>
              </a:defRPr>
            </a:pPr>
            <a:r>
              <a:rPr sz="1050" b="1">
                <a:solidFill>
                  <a:srgbClr val="679DB8"/>
                </a:solidFill>
              </a:rPr>
              <a:t>PRESENZA</a:t>
            </a:r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id="{C06DFF20-7F4C-494C-82F5-E15DC6A0FCC2}"/>
              </a:ext>
            </a:extLst>
          </p:cNvPr>
          <p:cNvSpPr>
            <a:spLocks noGrp="1"/>
          </p:cNvSpPr>
          <p:nvPr/>
        </p:nvSpPr>
        <p:spPr>
          <a:xfrm>
            <a:off x="685800" y="781050"/>
            <a:ext cx="1082040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925" b="1">
                <a:solidFill>
                  <a:srgbClr val="102631"/>
                </a:solidFill>
              </a:defRPr>
            </a:pPr>
            <a:r>
              <a:rPr sz="2925" b="1">
                <a:solidFill>
                  <a:srgbClr val="102631"/>
                </a:solidFill>
              </a:rPr>
              <a:t>Tre uffici. Una squadra. Nessun rimbalzo.</a:t>
            </a: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E8603BF6-5933-4E97-8F6C-394887C20D34}"/>
              </a:ext>
            </a:extLst>
          </p:cNvPr>
          <p:cNvSpPr>
            <a:spLocks noGrp="1"/>
          </p:cNvSpPr>
          <p:nvPr/>
        </p:nvSpPr>
        <p:spPr>
          <a:xfrm>
            <a:off x="685800" y="1714500"/>
            <a:ext cx="876300" cy="57150"/>
          </a:xfrm>
          <a:prstGeom prst="rect">
            <a:avLst/>
          </a:prstGeom>
          <a:solidFill>
            <a:srgbClr val="679DB8"/>
          </a:solidFill>
          <a:ln w="0">
            <a:noFill/>
            <a:prstDash val="solid"/>
          </a:ln>
        </p:spPr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6FC48FF0-3CFF-4253-B010-B7351BABA2B4}"/>
              </a:ext>
            </a:extLst>
          </p:cNvPr>
          <p:cNvSpPr>
            <a:spLocks noGrp="1"/>
          </p:cNvSpPr>
          <p:nvPr/>
        </p:nvSpPr>
        <p:spPr>
          <a:xfrm>
            <a:off x="685800" y="6419850"/>
            <a:ext cx="2095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825" b="1">
                <a:solidFill>
                  <a:srgbClr val="5A6A72"/>
                </a:solidFill>
              </a:defRPr>
            </a:pPr>
            <a:r>
              <a:rPr sz="825" b="1">
                <a:solidFill>
                  <a:srgbClr val="5A6A72"/>
                </a:solidFill>
              </a:rPr>
              <a:t>EASY BOND CREDIT  •  14</a:t>
            </a: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166B5E33-9AFE-4277-9ECD-69B2D320D930}"/>
              </a:ext>
            </a:extLst>
          </p:cNvPr>
          <p:cNvSpPr>
            <a:spLocks noGrp="1"/>
          </p:cNvSpPr>
          <p:nvPr/>
        </p:nvSpPr>
        <p:spPr>
          <a:xfrm>
            <a:off x="3000375" y="6419850"/>
            <a:ext cx="61912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825" b="1">
                <a:solidFill>
                  <a:srgbClr val="5A6A72"/>
                </a:solidFill>
              </a:defRPr>
            </a:pPr>
            <a:r>
              <a:rPr sz="825" b="1">
                <a:solidFill>
                  <a:srgbClr val="5A6A72"/>
                </a:solidFill>
              </a:rPr>
              <a:t>info@easybondcredit.it  •  +39 080 9019791  •  +39 339 6113986</a:t>
            </a: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9273FC6D-5A8A-42F0-A049-3ADB842328D0}"/>
              </a:ext>
            </a:extLst>
          </p:cNvPr>
          <p:cNvSpPr>
            <a:spLocks noGrp="1"/>
          </p:cNvSpPr>
          <p:nvPr/>
        </p:nvSpPr>
        <p:spPr>
          <a:xfrm>
            <a:off x="9429750" y="6419850"/>
            <a:ext cx="20764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825" b="1">
                <a:solidFill>
                  <a:srgbClr val="7FAE8D"/>
                </a:solidFill>
              </a:defRPr>
            </a:pPr>
            <a:r>
              <a:rPr sz="825" b="1">
                <a:solidFill>
                  <a:srgbClr val="7FAE8D"/>
                </a:solidFill>
              </a:rPr>
              <a:t>easybondcredit.it</a:t>
            </a: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A7257DE4-31ED-4646-8ABB-430086E8109F}"/>
              </a:ext>
            </a:extLst>
          </p:cNvPr>
          <p:cNvSpPr>
            <a:spLocks noGrp="1"/>
          </p:cNvSpPr>
          <p:nvPr/>
        </p:nvSpPr>
        <p:spPr>
          <a:xfrm>
            <a:off x="685800" y="2190750"/>
            <a:ext cx="29527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1">
                <a:solidFill>
                  <a:srgbClr val="7FAE8D"/>
                </a:solidFill>
              </a:defRPr>
            </a:pPr>
            <a:r>
              <a:rPr sz="1125" b="1">
                <a:solidFill>
                  <a:srgbClr val="7FAE8D"/>
                </a:solidFill>
              </a:rPr>
              <a:t>NORD</a:t>
            </a: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6ADFC9BE-7E84-4643-8DF5-D1EECA73C255}"/>
              </a:ext>
            </a:extLst>
          </p:cNvPr>
          <p:cNvSpPr>
            <a:spLocks noGrp="1"/>
          </p:cNvSpPr>
          <p:nvPr/>
        </p:nvSpPr>
        <p:spPr>
          <a:xfrm>
            <a:off x="685800" y="2533650"/>
            <a:ext cx="29527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850" b="1">
                <a:solidFill>
                  <a:srgbClr val="0B2638"/>
                </a:solidFill>
              </a:defRPr>
            </a:pPr>
            <a:r>
              <a:rPr sz="2850" b="1">
                <a:solidFill>
                  <a:srgbClr val="0B2638"/>
                </a:solidFill>
              </a:rPr>
              <a:t>MILANO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C7E61ED1-78E7-4F19-9C1E-CBA15706C858}"/>
              </a:ext>
            </a:extLst>
          </p:cNvPr>
          <p:cNvSpPr>
            <a:spLocks noGrp="1"/>
          </p:cNvSpPr>
          <p:nvPr/>
        </p:nvSpPr>
        <p:spPr>
          <a:xfrm>
            <a:off x="685800" y="3219450"/>
            <a:ext cx="876300" cy="57150"/>
          </a:xfrm>
          <a:prstGeom prst="rect">
            <a:avLst/>
          </a:prstGeom>
          <a:solidFill>
            <a:srgbClr val="7FAE8D"/>
          </a:solidFill>
          <a:ln w="0">
            <a:noFill/>
            <a:prstDash val="solid"/>
          </a:ln>
        </p:spPr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256EC122-9C52-4A95-823C-3425107DEE32}"/>
              </a:ext>
            </a:extLst>
          </p:cNvPr>
          <p:cNvSpPr>
            <a:spLocks noGrp="1"/>
          </p:cNvSpPr>
          <p:nvPr/>
        </p:nvSpPr>
        <p:spPr>
          <a:xfrm>
            <a:off x="685800" y="3562350"/>
            <a:ext cx="29527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102631"/>
                </a:solidFill>
              </a:defRPr>
            </a:pPr>
            <a:r>
              <a:rPr sz="1500" b="1">
                <a:solidFill>
                  <a:srgbClr val="102631"/>
                </a:solidFill>
              </a:rPr>
              <a:t>Via Torino 51</a:t>
            </a:r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5B87730D-6E32-4532-B388-B92246D26871}"/>
              </a:ext>
            </a:extLst>
          </p:cNvPr>
          <p:cNvSpPr>
            <a:spLocks noGrp="1"/>
          </p:cNvSpPr>
          <p:nvPr/>
        </p:nvSpPr>
        <p:spPr>
          <a:xfrm>
            <a:off x="685800" y="3905250"/>
            <a:ext cx="29527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0">
                <a:solidFill>
                  <a:srgbClr val="5A6A72"/>
                </a:solidFill>
              </a:defRPr>
            </a:pPr>
            <a:r>
              <a:rPr sz="1350" b="0">
                <a:solidFill>
                  <a:srgbClr val="5A6A72"/>
                </a:solidFill>
              </a:rPr>
              <a:t>20123 Milano (MI)</a:t>
            </a:r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5F38F2EF-B8E2-4557-93F7-8EEE3087D36F}"/>
              </a:ext>
            </a:extLst>
          </p:cNvPr>
          <p:cNvSpPr>
            <a:spLocks noGrp="1"/>
          </p:cNvSpPr>
          <p:nvPr/>
        </p:nvSpPr>
        <p:spPr>
          <a:xfrm>
            <a:off x="4162425" y="2190750"/>
            <a:ext cx="29527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1">
                <a:solidFill>
                  <a:srgbClr val="679DB8"/>
                </a:solidFill>
              </a:defRPr>
            </a:pPr>
            <a:r>
              <a:rPr sz="1125" b="1">
                <a:solidFill>
                  <a:srgbClr val="679DB8"/>
                </a:solidFill>
              </a:rPr>
              <a:t>CENTRO</a:t>
            </a:r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id="{35C9B265-169F-4CFB-B62E-634C30FD8C37}"/>
              </a:ext>
            </a:extLst>
          </p:cNvPr>
          <p:cNvSpPr>
            <a:spLocks noGrp="1"/>
          </p:cNvSpPr>
          <p:nvPr/>
        </p:nvSpPr>
        <p:spPr>
          <a:xfrm>
            <a:off x="4162425" y="2533650"/>
            <a:ext cx="29527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850" b="1">
                <a:solidFill>
                  <a:srgbClr val="0B2638"/>
                </a:solidFill>
              </a:defRPr>
            </a:pPr>
            <a:r>
              <a:rPr sz="2850" b="1">
                <a:solidFill>
                  <a:srgbClr val="0B2638"/>
                </a:solidFill>
              </a:rPr>
              <a:t>ROMA</a:t>
            </a:r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D864B220-6ACF-4D49-8AE4-9243F53B281D}"/>
              </a:ext>
            </a:extLst>
          </p:cNvPr>
          <p:cNvSpPr>
            <a:spLocks noGrp="1"/>
          </p:cNvSpPr>
          <p:nvPr/>
        </p:nvSpPr>
        <p:spPr>
          <a:xfrm>
            <a:off x="4162425" y="3219450"/>
            <a:ext cx="876300" cy="57150"/>
          </a:xfrm>
          <a:prstGeom prst="rect">
            <a:avLst/>
          </a:prstGeom>
          <a:solidFill>
            <a:srgbClr val="679DB8"/>
          </a:solidFill>
          <a:ln w="0">
            <a:noFill/>
            <a:prstDash val="solid"/>
          </a:ln>
        </p:spPr>
      </p:sp>
      <p:sp>
        <p:nvSpPr>
          <p:cNvPr id="15" name="Rettangolo 14">
            <a:extLst>
              <a:ext uri="{FF2B5EF4-FFF2-40B4-BE49-F238E27FC236}">
                <a16:creationId xmlns:a16="http://schemas.microsoft.com/office/drawing/2014/main" id="{772745EF-DB6A-4880-B1FD-64F1279B5B8B}"/>
              </a:ext>
            </a:extLst>
          </p:cNvPr>
          <p:cNvSpPr>
            <a:spLocks noGrp="1"/>
          </p:cNvSpPr>
          <p:nvPr/>
        </p:nvSpPr>
        <p:spPr>
          <a:xfrm>
            <a:off x="4162425" y="3562350"/>
            <a:ext cx="29527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102631"/>
                </a:solidFill>
              </a:defRPr>
            </a:pPr>
            <a:r>
              <a:rPr sz="1500" b="1">
                <a:solidFill>
                  <a:srgbClr val="102631"/>
                </a:solidFill>
              </a:rPr>
              <a:t>Via Umbria 2</a:t>
            </a:r>
          </a:p>
        </p:txBody>
      </p:sp>
      <p:sp>
        <p:nvSpPr>
          <p:cNvPr id="16" name="Rettangolo 15">
            <a:extLst>
              <a:ext uri="{FF2B5EF4-FFF2-40B4-BE49-F238E27FC236}">
                <a16:creationId xmlns:a16="http://schemas.microsoft.com/office/drawing/2014/main" id="{14ED8092-3546-4216-9E85-160A35C6043F}"/>
              </a:ext>
            </a:extLst>
          </p:cNvPr>
          <p:cNvSpPr>
            <a:spLocks noGrp="1"/>
          </p:cNvSpPr>
          <p:nvPr/>
        </p:nvSpPr>
        <p:spPr>
          <a:xfrm>
            <a:off x="4162425" y="3905250"/>
            <a:ext cx="29527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0">
                <a:solidFill>
                  <a:srgbClr val="5A6A72"/>
                </a:solidFill>
              </a:defRPr>
            </a:pPr>
            <a:r>
              <a:rPr sz="1350" b="0">
                <a:solidFill>
                  <a:srgbClr val="5A6A72"/>
                </a:solidFill>
              </a:rPr>
              <a:t>00187 Roma (RM)</a:t>
            </a:r>
          </a:p>
        </p:txBody>
      </p:sp>
      <p:sp>
        <p:nvSpPr>
          <p:cNvPr id="17" name="Rettangolo 16">
            <a:extLst>
              <a:ext uri="{FF2B5EF4-FFF2-40B4-BE49-F238E27FC236}">
                <a16:creationId xmlns:a16="http://schemas.microsoft.com/office/drawing/2014/main" id="{05AC8AE5-AA56-4A34-9163-A5389A5207EF}"/>
              </a:ext>
            </a:extLst>
          </p:cNvPr>
          <p:cNvSpPr>
            <a:spLocks noGrp="1"/>
          </p:cNvSpPr>
          <p:nvPr/>
        </p:nvSpPr>
        <p:spPr>
          <a:xfrm>
            <a:off x="7639050" y="2190750"/>
            <a:ext cx="295275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1">
                <a:solidFill>
                  <a:srgbClr val="7FAE8D"/>
                </a:solidFill>
              </a:defRPr>
            </a:pPr>
            <a:r>
              <a:rPr sz="1125" b="1">
                <a:solidFill>
                  <a:srgbClr val="7FAE8D"/>
                </a:solidFill>
              </a:rPr>
              <a:t>SUD</a:t>
            </a:r>
          </a:p>
        </p:txBody>
      </p:sp>
      <p:sp>
        <p:nvSpPr>
          <p:cNvPr id="18" name="Rettangolo 17">
            <a:extLst>
              <a:ext uri="{FF2B5EF4-FFF2-40B4-BE49-F238E27FC236}">
                <a16:creationId xmlns:a16="http://schemas.microsoft.com/office/drawing/2014/main" id="{7B594B20-F3B6-4622-8407-32BA2A503540}"/>
              </a:ext>
            </a:extLst>
          </p:cNvPr>
          <p:cNvSpPr>
            <a:spLocks noGrp="1"/>
          </p:cNvSpPr>
          <p:nvPr/>
        </p:nvSpPr>
        <p:spPr>
          <a:xfrm>
            <a:off x="7639050" y="2533650"/>
            <a:ext cx="29527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850" b="1">
                <a:solidFill>
                  <a:srgbClr val="0B2638"/>
                </a:solidFill>
              </a:defRPr>
            </a:pPr>
            <a:r>
              <a:rPr sz="2850" b="1">
                <a:solidFill>
                  <a:srgbClr val="0B2638"/>
                </a:solidFill>
              </a:rPr>
              <a:t>BARI</a:t>
            </a:r>
          </a:p>
        </p:txBody>
      </p:sp>
      <p:sp>
        <p:nvSpPr>
          <p:cNvPr id="19" name="Rettangolo 18">
            <a:extLst>
              <a:ext uri="{FF2B5EF4-FFF2-40B4-BE49-F238E27FC236}">
                <a16:creationId xmlns:a16="http://schemas.microsoft.com/office/drawing/2014/main" id="{6EC3C38D-9C15-4150-B45F-A405FDA8A721}"/>
              </a:ext>
            </a:extLst>
          </p:cNvPr>
          <p:cNvSpPr>
            <a:spLocks noGrp="1"/>
          </p:cNvSpPr>
          <p:nvPr/>
        </p:nvSpPr>
        <p:spPr>
          <a:xfrm>
            <a:off x="7639050" y="3219450"/>
            <a:ext cx="876300" cy="57150"/>
          </a:xfrm>
          <a:prstGeom prst="rect">
            <a:avLst/>
          </a:prstGeom>
          <a:solidFill>
            <a:srgbClr val="7FAE8D"/>
          </a:solidFill>
          <a:ln w="0">
            <a:noFill/>
            <a:prstDash val="solid"/>
          </a:ln>
        </p:spPr>
      </p:sp>
      <p:sp>
        <p:nvSpPr>
          <p:cNvPr id="20" name="Rettangolo 19">
            <a:extLst>
              <a:ext uri="{FF2B5EF4-FFF2-40B4-BE49-F238E27FC236}">
                <a16:creationId xmlns:a16="http://schemas.microsoft.com/office/drawing/2014/main" id="{2B514DE1-7640-496E-9EB0-114DF860870D}"/>
              </a:ext>
            </a:extLst>
          </p:cNvPr>
          <p:cNvSpPr>
            <a:spLocks noGrp="1"/>
          </p:cNvSpPr>
          <p:nvPr/>
        </p:nvSpPr>
        <p:spPr>
          <a:xfrm>
            <a:off x="7639050" y="3562350"/>
            <a:ext cx="29527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00" b="1">
                <a:solidFill>
                  <a:srgbClr val="102631"/>
                </a:solidFill>
              </a:defRPr>
            </a:pPr>
            <a:r>
              <a:rPr sz="1500" b="1">
                <a:solidFill>
                  <a:srgbClr val="102631"/>
                </a:solidFill>
              </a:rPr>
              <a:t>Via Fontanelle 10 A</a:t>
            </a:r>
          </a:p>
        </p:txBody>
      </p:sp>
      <p:sp>
        <p:nvSpPr>
          <p:cNvPr id="21" name="Rettangolo 20">
            <a:extLst>
              <a:ext uri="{FF2B5EF4-FFF2-40B4-BE49-F238E27FC236}">
                <a16:creationId xmlns:a16="http://schemas.microsoft.com/office/drawing/2014/main" id="{8972D7D1-B49E-41D9-A608-C5BAD4B89E49}"/>
              </a:ext>
            </a:extLst>
          </p:cNvPr>
          <p:cNvSpPr>
            <a:spLocks noGrp="1"/>
          </p:cNvSpPr>
          <p:nvPr/>
        </p:nvSpPr>
        <p:spPr>
          <a:xfrm>
            <a:off x="7639050" y="3905250"/>
            <a:ext cx="29527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0">
                <a:solidFill>
                  <a:srgbClr val="5A6A72"/>
                </a:solidFill>
              </a:defRPr>
            </a:pPr>
            <a:r>
              <a:rPr sz="1350" b="0">
                <a:solidFill>
                  <a:srgbClr val="5A6A72"/>
                </a:solidFill>
              </a:rPr>
              <a:t>70128 Bari</a:t>
            </a:r>
          </a:p>
        </p:txBody>
      </p:sp>
      <p:sp>
        <p:nvSpPr>
          <p:cNvPr id="22" name="Rettangolo con angoli arrotondati 21">
            <a:extLst>
              <a:ext uri="{FF2B5EF4-FFF2-40B4-BE49-F238E27FC236}">
                <a16:creationId xmlns:a16="http://schemas.microsoft.com/office/drawing/2014/main" id="{44E5AD77-1A20-4A15-B415-82F13DDF3497}"/>
              </a:ext>
            </a:extLst>
          </p:cNvPr>
          <p:cNvSpPr>
            <a:spLocks noGrp="1"/>
          </p:cNvSpPr>
          <p:nvPr/>
        </p:nvSpPr>
        <p:spPr>
          <a:xfrm>
            <a:off x="685800" y="4705350"/>
            <a:ext cx="10248900" cy="1352550"/>
          </a:xfrm>
          <a:prstGeom prst="roundRect">
            <a:avLst>
              <a:gd name="adj" fmla="val 14085"/>
            </a:avLst>
          </a:prstGeom>
          <a:solidFill>
            <a:srgbClr val="0B2638"/>
          </a:solidFill>
          <a:ln w="0">
            <a:noFill/>
            <a:prstDash val="solid"/>
          </a:ln>
        </p:spPr>
      </p:sp>
      <p:sp>
        <p:nvSpPr>
          <p:cNvPr id="23" name="Rettangolo 22">
            <a:extLst>
              <a:ext uri="{FF2B5EF4-FFF2-40B4-BE49-F238E27FC236}">
                <a16:creationId xmlns:a16="http://schemas.microsoft.com/office/drawing/2014/main" id="{B24DF1BC-3C15-4378-A1E8-922B15911A0D}"/>
              </a:ext>
            </a:extLst>
          </p:cNvPr>
          <p:cNvSpPr>
            <a:spLocks noGrp="1"/>
          </p:cNvSpPr>
          <p:nvPr/>
        </p:nvSpPr>
        <p:spPr>
          <a:xfrm>
            <a:off x="971550" y="4857750"/>
            <a:ext cx="96774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1">
                <a:solidFill>
                  <a:srgbClr val="9ACDEA"/>
                </a:solidFill>
              </a:defRPr>
            </a:pPr>
            <a:r>
              <a:rPr sz="1200" b="1">
                <a:solidFill>
                  <a:srgbClr val="9ACDEA"/>
                </a:solidFill>
              </a:rPr>
              <a:t>CONTATTI DEI NOSTRI UFFICI</a:t>
            </a:r>
          </a:p>
        </p:txBody>
      </p:sp>
      <p:sp>
        <p:nvSpPr>
          <p:cNvPr id="24" name="Rettangolo 23">
            <a:extLst>
              <a:ext uri="{FF2B5EF4-FFF2-40B4-BE49-F238E27FC236}">
                <a16:creationId xmlns:a16="http://schemas.microsoft.com/office/drawing/2014/main" id="{9E139D2A-E29F-44A5-9D94-9A4B539B5BA1}"/>
              </a:ext>
            </a:extLst>
          </p:cNvPr>
          <p:cNvSpPr>
            <a:spLocks noGrp="1"/>
          </p:cNvSpPr>
          <p:nvPr/>
        </p:nvSpPr>
        <p:spPr>
          <a:xfrm>
            <a:off x="971550" y="5200650"/>
            <a:ext cx="96774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+39 080 9019791   •   +39 339 6113986</a:t>
            </a:r>
          </a:p>
        </p:txBody>
      </p:sp>
      <p:sp>
        <p:nvSpPr>
          <p:cNvPr id="25" name="Rettangolo 24">
            <a:extLst>
              <a:ext uri="{FF2B5EF4-FFF2-40B4-BE49-F238E27FC236}">
                <a16:creationId xmlns:a16="http://schemas.microsoft.com/office/drawing/2014/main" id="{44EAEE6E-5CBB-49DE-B407-D3503699186A}"/>
              </a:ext>
            </a:extLst>
          </p:cNvPr>
          <p:cNvSpPr>
            <a:spLocks noGrp="1"/>
          </p:cNvSpPr>
          <p:nvPr/>
        </p:nvSpPr>
        <p:spPr>
          <a:xfrm>
            <a:off x="971550" y="5581650"/>
            <a:ext cx="96774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350" b="1">
                <a:solidFill>
                  <a:srgbClr val="7FAE8D"/>
                </a:solidFill>
              </a:defRPr>
            </a:pPr>
            <a:r>
              <a:rPr sz="1350" b="1">
                <a:solidFill>
                  <a:srgbClr val="7FAE8D"/>
                </a:solidFill>
              </a:rPr>
              <a:t>info@easybondcredit.it   •   nicolarossiello@easybondcredit.it</a:t>
            </a:r>
          </a:p>
        </p:txBody>
      </p:sp>
    </p:spTree>
    <p:extLst>
      <p:ext uri="{BB962C8B-B14F-4D97-AF65-F5344CB8AC3E}">
        <p14:creationId xmlns:p14="http://schemas.microsoft.com/office/powerpoint/2010/main" val="15129887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26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magine 13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685800" y="515093"/>
            <a:ext cx="3810000" cy="951014"/>
          </a:xfrm>
          <a:prstGeom prst="rect">
            <a:avLst/>
          </a:prstGeom>
        </p:spPr>
      </p:pic>
      <p:sp>
        <p:nvSpPr>
          <p:cNvPr id="2" name="Rettangolo 1">
            <a:extLst>
              <a:ext uri="{FF2B5EF4-FFF2-40B4-BE49-F238E27FC236}">
                <a16:creationId xmlns:a16="http://schemas.microsoft.com/office/drawing/2014/main" id="{56E47776-3937-4B04-99F4-564AA18A88A0}"/>
              </a:ext>
            </a:extLst>
          </p:cNvPr>
          <p:cNvSpPr>
            <a:spLocks noGrp="1"/>
          </p:cNvSpPr>
          <p:nvPr/>
        </p:nvSpPr>
        <p:spPr>
          <a:xfrm>
            <a:off x="685800" y="1790700"/>
            <a:ext cx="7524750" cy="1428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3975" b="1">
                <a:solidFill>
                  <a:srgbClr val="FFFFFF"/>
                </a:solidFill>
              </a:defRPr>
            </a:pPr>
            <a:r>
              <a:rPr sz="3975" b="1">
                <a:solidFill>
                  <a:srgbClr val="FFFFFF"/>
                </a:solidFill>
              </a:rPr>
              <a:t>AVETE UNA PRATICA?</a:t>
            </a:r>
          </a:p>
          <a:p>
            <a:pPr algn="l">
              <a:defRPr sz="3975" b="1">
                <a:solidFill>
                  <a:srgbClr val="FFFFFF"/>
                </a:solidFill>
              </a:defRPr>
            </a:pPr>
            <a:r>
              <a:rPr sz="3975" b="1">
                <a:solidFill>
                  <a:srgbClr val="FFFFFF"/>
                </a:solidFill>
              </a:rPr>
              <a:t>CHIAMATECI ADESSO.</a:t>
            </a: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03365492-1450-4636-B5F8-1F95D6432F08}"/>
              </a:ext>
            </a:extLst>
          </p:cNvPr>
          <p:cNvSpPr>
            <a:spLocks noGrp="1"/>
          </p:cNvSpPr>
          <p:nvPr/>
        </p:nvSpPr>
        <p:spPr>
          <a:xfrm>
            <a:off x="685800" y="3467100"/>
            <a:ext cx="1381125" cy="76200"/>
          </a:xfrm>
          <a:prstGeom prst="rect">
            <a:avLst/>
          </a:prstGeom>
          <a:solidFill>
            <a:srgbClr val="7FAE8D"/>
          </a:solidFill>
          <a:ln w="0">
            <a:noFill/>
            <a:prstDash val="solid"/>
          </a:ln>
        </p:spPr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774BA92B-560F-4B0C-88B1-85FE280FA6D1}"/>
              </a:ext>
            </a:extLst>
          </p:cNvPr>
          <p:cNvSpPr>
            <a:spLocks noGrp="1"/>
          </p:cNvSpPr>
          <p:nvPr/>
        </p:nvSpPr>
        <p:spPr>
          <a:xfrm>
            <a:off x="685800" y="3810000"/>
            <a:ext cx="5905500" cy="1238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950" b="1">
                <a:solidFill>
                  <a:srgbClr val="D8E7EC"/>
                </a:solidFill>
              </a:defRPr>
            </a:pPr>
            <a:r>
              <a:rPr sz="1950" b="1">
                <a:solidFill>
                  <a:srgbClr val="D8E7EC"/>
                </a:solidFill>
              </a:rPr>
              <a:t>10 minuti possono salvare un contratto.</a:t>
            </a:r>
          </a:p>
          <a:p>
            <a:pPr algn="l">
              <a:defRPr sz="1950" b="1">
                <a:solidFill>
                  <a:srgbClr val="D8E7EC"/>
                </a:solidFill>
              </a:defRPr>
            </a:pPr>
            <a:r>
              <a:rPr sz="1950" b="1">
                <a:solidFill>
                  <a:srgbClr val="D8E7EC"/>
                </a:solidFill>
              </a:rPr>
              <a:t>Verifica preliminare gratuita.</a:t>
            </a:r>
          </a:p>
          <a:p>
            <a:pPr algn="l">
              <a:defRPr sz="1950" b="1">
                <a:solidFill>
                  <a:srgbClr val="D8E7EC"/>
                </a:solidFill>
              </a:defRPr>
            </a:pPr>
            <a:r>
              <a:rPr sz="1950" b="1">
                <a:solidFill>
                  <a:srgbClr val="D8E7EC"/>
                </a:solidFill>
              </a:rPr>
              <a:t>Quotazione senza impegno.</a:t>
            </a:r>
          </a:p>
        </p:txBody>
      </p:sp>
      <p:sp>
        <p:nvSpPr>
          <p:cNvPr id="5" name="Rettangolo con angoli arrotondati 4">
            <a:extLst>
              <a:ext uri="{FF2B5EF4-FFF2-40B4-BE49-F238E27FC236}">
                <a16:creationId xmlns:a16="http://schemas.microsoft.com/office/drawing/2014/main" id="{9D3BE7EA-E186-46E1-B7FC-415B6947A6F2}"/>
              </a:ext>
            </a:extLst>
          </p:cNvPr>
          <p:cNvSpPr>
            <a:spLocks noGrp="1"/>
          </p:cNvSpPr>
          <p:nvPr/>
        </p:nvSpPr>
        <p:spPr>
          <a:xfrm>
            <a:off x="7334250" y="1123950"/>
            <a:ext cx="3905250" cy="4429125"/>
          </a:xfrm>
          <a:prstGeom prst="roundRect">
            <a:avLst>
              <a:gd name="adj" fmla="val 6829"/>
            </a:avLst>
          </a:prstGeom>
          <a:solidFill>
            <a:srgbClr val="FFFFFF"/>
          </a:solidFill>
          <a:ln w="0">
            <a:noFill/>
            <a:prstDash val="solid"/>
          </a:ln>
        </p:spPr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805B6676-74BF-41D1-B077-4AE7A8E5AB0E}"/>
              </a:ext>
            </a:extLst>
          </p:cNvPr>
          <p:cNvSpPr>
            <a:spLocks noGrp="1"/>
          </p:cNvSpPr>
          <p:nvPr/>
        </p:nvSpPr>
        <p:spPr>
          <a:xfrm>
            <a:off x="7791450" y="1504950"/>
            <a:ext cx="3000375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75" b="1">
                <a:solidFill>
                  <a:srgbClr val="679DB8"/>
                </a:solidFill>
              </a:defRPr>
            </a:pPr>
            <a:r>
              <a:rPr sz="1275" b="1">
                <a:solidFill>
                  <a:srgbClr val="679DB8"/>
                </a:solidFill>
              </a:rPr>
              <a:t>CONTATTI</a:t>
            </a: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4D7760B7-D1D9-4391-A2F2-3523658074BA}"/>
              </a:ext>
            </a:extLst>
          </p:cNvPr>
          <p:cNvSpPr>
            <a:spLocks noGrp="1"/>
          </p:cNvSpPr>
          <p:nvPr/>
        </p:nvSpPr>
        <p:spPr>
          <a:xfrm>
            <a:off x="7791450" y="2038350"/>
            <a:ext cx="3000375" cy="342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800" b="1">
                <a:solidFill>
                  <a:srgbClr val="0B2638"/>
                </a:solidFill>
              </a:defRPr>
            </a:pPr>
            <a:r>
              <a:rPr sz="1800" b="1">
                <a:solidFill>
                  <a:srgbClr val="0B2638"/>
                </a:solidFill>
              </a:rPr>
              <a:t>Dott. Nicola Rossiello</a:t>
            </a: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D5F14C56-7C93-415F-B1C8-55372306C38A}"/>
              </a:ext>
            </a:extLst>
          </p:cNvPr>
          <p:cNvSpPr>
            <a:spLocks noGrp="1"/>
          </p:cNvSpPr>
          <p:nvPr/>
        </p:nvSpPr>
        <p:spPr>
          <a:xfrm>
            <a:off x="7791450" y="2590800"/>
            <a:ext cx="3000375" cy="704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575" b="1">
                <a:solidFill>
                  <a:srgbClr val="102631"/>
                </a:solidFill>
              </a:defRPr>
            </a:pPr>
            <a:r>
              <a:rPr sz="1575" b="1">
                <a:solidFill>
                  <a:srgbClr val="102631"/>
                </a:solidFill>
              </a:rPr>
              <a:t>+39 339 6113986</a:t>
            </a:r>
          </a:p>
          <a:p>
            <a:pPr algn="ctr">
              <a:defRPr sz="1575" b="1">
                <a:solidFill>
                  <a:srgbClr val="102631"/>
                </a:solidFill>
              </a:defRPr>
            </a:pPr>
            <a:r>
              <a:rPr sz="1575" b="1">
                <a:solidFill>
                  <a:srgbClr val="102631"/>
                </a:solidFill>
              </a:rPr>
              <a:t>+39 080 9019791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7DF2D6EB-A584-4620-9624-0D201576C854}"/>
              </a:ext>
            </a:extLst>
          </p:cNvPr>
          <p:cNvSpPr>
            <a:spLocks noGrp="1"/>
          </p:cNvSpPr>
          <p:nvPr/>
        </p:nvSpPr>
        <p:spPr>
          <a:xfrm>
            <a:off x="7620000" y="3505200"/>
            <a:ext cx="3343275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75" b="0">
                <a:solidFill>
                  <a:srgbClr val="5A6A72"/>
                </a:solidFill>
              </a:defRPr>
            </a:pPr>
            <a:r>
              <a:rPr sz="1275" b="0">
                <a:solidFill>
                  <a:srgbClr val="5A6A72"/>
                </a:solidFill>
              </a:rPr>
              <a:t>info@easybondcredit.it</a:t>
            </a:r>
          </a:p>
          <a:p>
            <a:pPr algn="ctr">
              <a:defRPr sz="1275" b="0">
                <a:solidFill>
                  <a:srgbClr val="5A6A72"/>
                </a:solidFill>
              </a:defRPr>
            </a:pPr>
            <a:r>
              <a:rPr sz="1275" b="0">
                <a:solidFill>
                  <a:srgbClr val="5A6A72"/>
                </a:solidFill>
              </a:rPr>
              <a:t>nicolarossiello@easybondcredit.it</a:t>
            </a: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EA0AA6C8-902C-43FC-B331-A140BD946384}"/>
              </a:ext>
            </a:extLst>
          </p:cNvPr>
          <p:cNvSpPr>
            <a:spLocks noGrp="1"/>
          </p:cNvSpPr>
          <p:nvPr/>
        </p:nvSpPr>
        <p:spPr>
          <a:xfrm>
            <a:off x="7791450" y="4438650"/>
            <a:ext cx="3000375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500" b="1">
                <a:solidFill>
                  <a:srgbClr val="679DB8"/>
                </a:solidFill>
              </a:defRPr>
            </a:pPr>
            <a:r>
              <a:rPr sz="1500" b="1">
                <a:solidFill>
                  <a:srgbClr val="679DB8"/>
                </a:solidFill>
              </a:rPr>
              <a:t>www.easybondcredit.it</a:t>
            </a:r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644601A5-53A0-494C-8B32-3AC9DCA58FAC}"/>
              </a:ext>
            </a:extLst>
          </p:cNvPr>
          <p:cNvSpPr>
            <a:spLocks noGrp="1"/>
          </p:cNvSpPr>
          <p:nvPr/>
        </p:nvSpPr>
        <p:spPr>
          <a:xfrm>
            <a:off x="7791450" y="4857750"/>
            <a:ext cx="3000375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050" b="1">
                <a:solidFill>
                  <a:srgbClr val="0B2638"/>
                </a:solidFill>
              </a:defRPr>
            </a:pPr>
            <a:r>
              <a:rPr sz="1050" b="1">
                <a:solidFill>
                  <a:srgbClr val="0B2638"/>
                </a:solidFill>
              </a:rPr>
              <a:t>EASY BOND CREDIT MGA SRL</a:t>
            </a:r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1965A01E-8187-4FE0-BAA2-0481333623DD}"/>
              </a:ext>
            </a:extLst>
          </p:cNvPr>
          <p:cNvSpPr>
            <a:spLocks noGrp="1"/>
          </p:cNvSpPr>
          <p:nvPr/>
        </p:nvSpPr>
        <p:spPr>
          <a:xfrm>
            <a:off x="7791450" y="5105400"/>
            <a:ext cx="3000375" cy="209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050" b="0">
                <a:solidFill>
                  <a:srgbClr val="5A6A72"/>
                </a:solidFill>
              </a:defRPr>
            </a:pPr>
            <a:r>
              <a:rPr sz="1050" b="0">
                <a:solidFill>
                  <a:srgbClr val="5A6A72"/>
                </a:solidFill>
              </a:rPr>
              <a:t>P. IVA 08770710724</a:t>
            </a:r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id="{A32F8CE2-C4B8-4938-A8E5-8C08940EEBC5}"/>
              </a:ext>
            </a:extLst>
          </p:cNvPr>
          <p:cNvSpPr>
            <a:spLocks noGrp="1"/>
          </p:cNvSpPr>
          <p:nvPr/>
        </p:nvSpPr>
        <p:spPr>
          <a:xfrm>
            <a:off x="685800" y="6000750"/>
            <a:ext cx="6286500" cy="247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125" b="1">
                <a:solidFill>
                  <a:srgbClr val="9ACDEA"/>
                </a:solidFill>
              </a:defRPr>
            </a:pPr>
            <a:r>
              <a:rPr sz="1125" b="1">
                <a:solidFill>
                  <a:srgbClr val="9ACDEA"/>
                </a:solidFill>
              </a:rPr>
              <a:t>Insurance MGA • IVASS B000721751</a:t>
            </a:r>
          </a:p>
        </p:txBody>
      </p:sp>
    </p:spTree>
    <p:extLst>
      <p:ext uri="{BB962C8B-B14F-4D97-AF65-F5344CB8AC3E}">
        <p14:creationId xmlns:p14="http://schemas.microsoft.com/office/powerpoint/2010/main" val="15329308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tangolo 12">
            <a:extLst>
              <a:ext uri="{FF2B5EF4-FFF2-40B4-BE49-F238E27FC236}">
                <a16:creationId xmlns:a16="http://schemas.microsoft.com/office/drawing/2014/main" id="{2EBB58A3-5D31-49D3-BF5B-A8661C4E8C49}"/>
              </a:ext>
            </a:extLst>
          </p:cNvPr>
          <p:cNvSpPr>
            <a:spLocks noGrp="1"/>
          </p:cNvSpPr>
          <p:nvPr/>
        </p:nvSpPr>
        <p:spPr>
          <a:xfrm>
            <a:off x="685800" y="457200"/>
            <a:ext cx="571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050" b="1">
                <a:solidFill>
                  <a:srgbClr val="679DB8"/>
                </a:solidFill>
              </a:defRPr>
            </a:pPr>
            <a:r>
              <a:rPr sz="1050" b="1">
                <a:solidFill>
                  <a:srgbClr val="679DB8"/>
                </a:solidFill>
              </a:rPr>
              <a:t>IL COSTO REALE</a:t>
            </a:r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id="{66B891C0-D857-4A80-9C61-0B24C5C109CF}"/>
              </a:ext>
            </a:extLst>
          </p:cNvPr>
          <p:cNvSpPr>
            <a:spLocks noGrp="1"/>
          </p:cNvSpPr>
          <p:nvPr/>
        </p:nvSpPr>
        <p:spPr>
          <a:xfrm>
            <a:off x="685800" y="781050"/>
            <a:ext cx="1082040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925" b="1">
                <a:solidFill>
                  <a:srgbClr val="102631"/>
                </a:solidFill>
              </a:defRPr>
            </a:pPr>
            <a:r>
              <a:rPr sz="2925" b="1">
                <a:solidFill>
                  <a:srgbClr val="102631"/>
                </a:solidFill>
              </a:rPr>
              <a:t>Una fideiussione in ritardo può costarvi il contratto.</a:t>
            </a: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36A6D4E6-34F8-488B-A1F9-4E86715D66AB}"/>
              </a:ext>
            </a:extLst>
          </p:cNvPr>
          <p:cNvSpPr>
            <a:spLocks noGrp="1"/>
          </p:cNvSpPr>
          <p:nvPr/>
        </p:nvSpPr>
        <p:spPr>
          <a:xfrm>
            <a:off x="685800" y="1714500"/>
            <a:ext cx="876300" cy="57150"/>
          </a:xfrm>
          <a:prstGeom prst="rect">
            <a:avLst/>
          </a:prstGeom>
          <a:solidFill>
            <a:srgbClr val="679DB8"/>
          </a:solidFill>
          <a:ln w="0">
            <a:noFill/>
            <a:prstDash val="solid"/>
          </a:ln>
        </p:spPr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87A38375-E04D-4DCD-BCCD-E914E771D3D4}"/>
              </a:ext>
            </a:extLst>
          </p:cNvPr>
          <p:cNvSpPr>
            <a:spLocks noGrp="1"/>
          </p:cNvSpPr>
          <p:nvPr/>
        </p:nvSpPr>
        <p:spPr>
          <a:xfrm>
            <a:off x="685800" y="6419850"/>
            <a:ext cx="2095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825" b="1">
                <a:solidFill>
                  <a:srgbClr val="5A6A72"/>
                </a:solidFill>
              </a:defRPr>
            </a:pPr>
            <a:r>
              <a:rPr sz="825" b="1">
                <a:solidFill>
                  <a:srgbClr val="5A6A72"/>
                </a:solidFill>
              </a:rPr>
              <a:t>EASY BOND CREDIT  •  02</a:t>
            </a: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9B2BF988-AAEA-47B6-B63C-17BD4B1FC411}"/>
              </a:ext>
            </a:extLst>
          </p:cNvPr>
          <p:cNvSpPr>
            <a:spLocks noGrp="1"/>
          </p:cNvSpPr>
          <p:nvPr/>
        </p:nvSpPr>
        <p:spPr>
          <a:xfrm>
            <a:off x="3000375" y="6419850"/>
            <a:ext cx="61912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825" b="1">
                <a:solidFill>
                  <a:srgbClr val="5A6A72"/>
                </a:solidFill>
              </a:defRPr>
            </a:pPr>
            <a:r>
              <a:rPr sz="825" b="1">
                <a:solidFill>
                  <a:srgbClr val="5A6A72"/>
                </a:solidFill>
              </a:rPr>
              <a:t>info@easybondcredit.it  •  +39 080 9019791  •  +39 339 6113986</a:t>
            </a: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C52864B8-000F-4047-80A2-5FC1F84EDC2B}"/>
              </a:ext>
            </a:extLst>
          </p:cNvPr>
          <p:cNvSpPr>
            <a:spLocks noGrp="1"/>
          </p:cNvSpPr>
          <p:nvPr/>
        </p:nvSpPr>
        <p:spPr>
          <a:xfrm>
            <a:off x="9429750" y="6419850"/>
            <a:ext cx="20764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825" b="1">
                <a:solidFill>
                  <a:srgbClr val="7FAE8D"/>
                </a:solidFill>
              </a:defRPr>
            </a:pPr>
            <a:r>
              <a:rPr sz="825" b="1">
                <a:solidFill>
                  <a:srgbClr val="7FAE8D"/>
                </a:solidFill>
              </a:rPr>
              <a:t>easybondcredit.it</a:t>
            </a: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4F6DC74A-42F0-495E-A66D-B41297187A2C}"/>
              </a:ext>
            </a:extLst>
          </p:cNvPr>
          <p:cNvSpPr>
            <a:spLocks noGrp="1"/>
          </p:cNvSpPr>
          <p:nvPr/>
        </p:nvSpPr>
        <p:spPr>
          <a:xfrm>
            <a:off x="685800" y="2133600"/>
            <a:ext cx="61912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025" b="1">
                <a:solidFill>
                  <a:srgbClr val="102631"/>
                </a:solidFill>
              </a:defRPr>
            </a:pPr>
            <a:r>
              <a:rPr sz="2025" b="1">
                <a:solidFill>
                  <a:srgbClr val="102631"/>
                </a:solidFill>
              </a:rPr>
              <a:t>NON REGALATE OPPORTUNITÀ ALLA CONCORRENZA.</a:t>
            </a: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44FD2CBB-594A-4412-89EB-1CDB13153A19}"/>
              </a:ext>
            </a:extLst>
          </p:cNvPr>
          <p:cNvSpPr>
            <a:spLocks noGrp="1"/>
          </p:cNvSpPr>
          <p:nvPr/>
        </p:nvSpPr>
        <p:spPr>
          <a:xfrm>
            <a:off x="685800" y="2781300"/>
            <a:ext cx="5524500" cy="1905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025" b="1">
                <a:solidFill>
                  <a:srgbClr val="5A6A72"/>
                </a:solidFill>
              </a:defRPr>
            </a:pPr>
            <a:r>
              <a:rPr sz="2025" b="1">
                <a:solidFill>
                  <a:srgbClr val="5A6A72"/>
                </a:solidFill>
              </a:rPr>
              <a:t>Contratto fermo.</a:t>
            </a:r>
          </a:p>
          <a:p>
            <a:pPr algn="l">
              <a:defRPr sz="2025" b="1">
                <a:solidFill>
                  <a:srgbClr val="5A6A72"/>
                </a:solidFill>
              </a:defRPr>
            </a:pPr>
            <a:r>
              <a:rPr sz="2025" b="1">
                <a:solidFill>
                  <a:srgbClr val="5A6A72"/>
                </a:solidFill>
              </a:rPr>
              <a:t>Cantiere fermo.</a:t>
            </a:r>
          </a:p>
          <a:p>
            <a:pPr algn="l">
              <a:defRPr sz="2025" b="1">
                <a:solidFill>
                  <a:srgbClr val="5A6A72"/>
                </a:solidFill>
              </a:defRPr>
            </a:pPr>
            <a:r>
              <a:rPr sz="2025" b="1">
                <a:solidFill>
                  <a:srgbClr val="5A6A72"/>
                </a:solidFill>
              </a:rPr>
              <a:t>Incasso fermo.</a:t>
            </a:r>
          </a:p>
          <a:p>
            <a:pPr algn="l">
              <a:defRPr sz="2025" b="1">
                <a:solidFill>
                  <a:srgbClr val="5A6A72"/>
                </a:solidFill>
              </a:defRPr>
            </a:pPr>
            <a:r>
              <a:rPr sz="2025" b="1">
                <a:solidFill>
                  <a:srgbClr val="5A6A72"/>
                </a:solidFill>
              </a:rPr>
              <a:t>Crescita ferma.</a:t>
            </a:r>
          </a:p>
        </p:txBody>
      </p:sp>
      <p:sp>
        <p:nvSpPr>
          <p:cNvPr id="9" name="Rettangolo con angoli arrotondati 8">
            <a:extLst>
              <a:ext uri="{FF2B5EF4-FFF2-40B4-BE49-F238E27FC236}">
                <a16:creationId xmlns:a16="http://schemas.microsoft.com/office/drawing/2014/main" id="{EE305044-73DA-4D8E-A124-036A589B3C86}"/>
              </a:ext>
            </a:extLst>
          </p:cNvPr>
          <p:cNvSpPr>
            <a:spLocks noGrp="1"/>
          </p:cNvSpPr>
          <p:nvPr/>
        </p:nvSpPr>
        <p:spPr>
          <a:xfrm>
            <a:off x="7239000" y="2076450"/>
            <a:ext cx="3714750" cy="3143250"/>
          </a:xfrm>
          <a:prstGeom prst="roundRect">
            <a:avLst>
              <a:gd name="adj" fmla="val 8485"/>
            </a:avLst>
          </a:prstGeom>
          <a:solidFill>
            <a:srgbClr val="EAF3EF"/>
          </a:solidFill>
          <a:ln w="9525">
            <a:solidFill>
              <a:srgbClr val="C9D8DC"/>
            </a:solidFill>
            <a:prstDash val="solid"/>
          </a:ln>
        </p:spPr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CB82CE89-EE63-4D56-97E6-25A0A68A4180}"/>
              </a:ext>
            </a:extLst>
          </p:cNvPr>
          <p:cNvSpPr>
            <a:spLocks noGrp="1"/>
          </p:cNvSpPr>
          <p:nvPr/>
        </p:nvSpPr>
        <p:spPr>
          <a:xfrm>
            <a:off x="7658100" y="2457450"/>
            <a:ext cx="28575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75" b="1">
                <a:solidFill>
                  <a:srgbClr val="7FAE8D"/>
                </a:solidFill>
              </a:defRPr>
            </a:pPr>
            <a:r>
              <a:rPr sz="1275" b="1">
                <a:solidFill>
                  <a:srgbClr val="7FAE8D"/>
                </a:solidFill>
              </a:rPr>
              <a:t>NOI ENTRIAMO QUI</a:t>
            </a:r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835C6535-0593-4725-9943-FFDDF6AB9AA7}"/>
              </a:ext>
            </a:extLst>
          </p:cNvPr>
          <p:cNvSpPr>
            <a:spLocks noGrp="1"/>
          </p:cNvSpPr>
          <p:nvPr/>
        </p:nvSpPr>
        <p:spPr>
          <a:xfrm>
            <a:off x="7810500" y="3009900"/>
            <a:ext cx="2571750" cy="1619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250" b="1">
                <a:solidFill>
                  <a:srgbClr val="0B2638"/>
                </a:solidFill>
              </a:defRPr>
            </a:pPr>
            <a:r>
              <a:rPr sz="2250" b="1">
                <a:solidFill>
                  <a:srgbClr val="0B2638"/>
                </a:solidFill>
              </a:rPr>
              <a:t>Analisi</a:t>
            </a:r>
          </a:p>
          <a:p>
            <a:pPr algn="ctr">
              <a:defRPr sz="2250" b="1">
                <a:solidFill>
                  <a:srgbClr val="0B2638"/>
                </a:solidFill>
              </a:defRPr>
            </a:pPr>
            <a:r>
              <a:rPr sz="2250" b="1">
                <a:solidFill>
                  <a:srgbClr val="0B2638"/>
                </a:solidFill>
              </a:rPr>
              <a:t>→ Strutturazione</a:t>
            </a:r>
          </a:p>
          <a:p>
            <a:pPr algn="ctr">
              <a:defRPr sz="2250" b="1">
                <a:solidFill>
                  <a:srgbClr val="0B2638"/>
                </a:solidFill>
              </a:defRPr>
            </a:pPr>
            <a:r>
              <a:rPr sz="2250" b="1">
                <a:solidFill>
                  <a:srgbClr val="0B2638"/>
                </a:solidFill>
              </a:rPr>
              <a:t>→ Collocamento</a:t>
            </a:r>
          </a:p>
          <a:p>
            <a:pPr algn="ctr">
              <a:defRPr sz="2250" b="1">
                <a:solidFill>
                  <a:srgbClr val="0B2638"/>
                </a:solidFill>
              </a:defRPr>
            </a:pPr>
            <a:r>
              <a:rPr sz="2250" b="1">
                <a:solidFill>
                  <a:srgbClr val="0B2638"/>
                </a:solidFill>
              </a:rPr>
              <a:t>→ Emissione</a:t>
            </a:r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278EBD20-3EDF-4787-8C65-22E978EA8580}"/>
              </a:ext>
            </a:extLst>
          </p:cNvPr>
          <p:cNvSpPr>
            <a:spLocks noGrp="1"/>
          </p:cNvSpPr>
          <p:nvPr/>
        </p:nvSpPr>
        <p:spPr>
          <a:xfrm>
            <a:off x="6572250" y="5476875"/>
            <a:ext cx="49530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500" b="1">
                <a:solidFill>
                  <a:srgbClr val="679DB8"/>
                </a:solidFill>
              </a:defRPr>
            </a:pPr>
            <a:r>
              <a:rPr sz="1500" b="1">
                <a:solidFill>
                  <a:srgbClr val="679DB8"/>
                </a:solidFill>
              </a:rPr>
              <a:t>INVIATE LA PRATICA. METTETECI ALLA PROVA.</a:t>
            </a:r>
          </a:p>
        </p:txBody>
      </p:sp>
    </p:spTree>
    <p:extLst>
      <p:ext uri="{BB962C8B-B14F-4D97-AF65-F5344CB8AC3E}">
        <p14:creationId xmlns:p14="http://schemas.microsoft.com/office/powerpoint/2010/main" val="20447588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ttangolo 17">
            <a:extLst>
              <a:ext uri="{FF2B5EF4-FFF2-40B4-BE49-F238E27FC236}">
                <a16:creationId xmlns:a16="http://schemas.microsoft.com/office/drawing/2014/main" id="{B925F4DE-0AD0-47A2-82B1-7680832B4C5F}"/>
              </a:ext>
            </a:extLst>
          </p:cNvPr>
          <p:cNvSpPr>
            <a:spLocks noGrp="1"/>
          </p:cNvSpPr>
          <p:nvPr/>
        </p:nvSpPr>
        <p:spPr>
          <a:xfrm>
            <a:off x="685800" y="457200"/>
            <a:ext cx="571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050" b="1">
                <a:solidFill>
                  <a:srgbClr val="679DB8"/>
                </a:solidFill>
              </a:defRPr>
            </a:pPr>
            <a:r>
              <a:rPr sz="1050" b="1">
                <a:solidFill>
                  <a:srgbClr val="679DB8"/>
                </a:solidFill>
              </a:rPr>
              <a:t>LA SCELTA</a:t>
            </a:r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id="{CE0FCE08-0CF8-4A30-BCCB-BB5E5007B64A}"/>
              </a:ext>
            </a:extLst>
          </p:cNvPr>
          <p:cNvSpPr>
            <a:spLocks noGrp="1"/>
          </p:cNvSpPr>
          <p:nvPr/>
        </p:nvSpPr>
        <p:spPr>
          <a:xfrm>
            <a:off x="685800" y="781050"/>
            <a:ext cx="1082040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925" b="1">
                <a:solidFill>
                  <a:srgbClr val="102631"/>
                </a:solidFill>
              </a:defRPr>
            </a:pPr>
            <a:r>
              <a:rPr sz="2925" b="1">
                <a:solidFill>
                  <a:srgbClr val="102631"/>
                </a:solidFill>
              </a:rPr>
              <a:t>Tenete il credito bancario per crescere. Non per garantire.</a:t>
            </a: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5DF0C582-3367-4E06-8117-96D1E003408D}"/>
              </a:ext>
            </a:extLst>
          </p:cNvPr>
          <p:cNvSpPr>
            <a:spLocks noGrp="1"/>
          </p:cNvSpPr>
          <p:nvPr/>
        </p:nvSpPr>
        <p:spPr>
          <a:xfrm>
            <a:off x="685800" y="1714500"/>
            <a:ext cx="876300" cy="57150"/>
          </a:xfrm>
          <a:prstGeom prst="rect">
            <a:avLst/>
          </a:prstGeom>
          <a:solidFill>
            <a:srgbClr val="679DB8"/>
          </a:solidFill>
          <a:ln w="0">
            <a:noFill/>
            <a:prstDash val="solid"/>
          </a:ln>
        </p:spPr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20637AB0-E9DE-403A-9DAA-360396077AC4}"/>
              </a:ext>
            </a:extLst>
          </p:cNvPr>
          <p:cNvSpPr>
            <a:spLocks noGrp="1"/>
          </p:cNvSpPr>
          <p:nvPr/>
        </p:nvSpPr>
        <p:spPr>
          <a:xfrm>
            <a:off x="685800" y="6419850"/>
            <a:ext cx="2095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825" b="1">
                <a:solidFill>
                  <a:srgbClr val="5A6A72"/>
                </a:solidFill>
              </a:defRPr>
            </a:pPr>
            <a:r>
              <a:rPr sz="825" b="1">
                <a:solidFill>
                  <a:srgbClr val="5A6A72"/>
                </a:solidFill>
              </a:rPr>
              <a:t>EASY BOND CREDIT  •  03</a:t>
            </a: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737F4EE7-BFC8-437E-AA88-6D4FAC46F1A9}"/>
              </a:ext>
            </a:extLst>
          </p:cNvPr>
          <p:cNvSpPr>
            <a:spLocks noGrp="1"/>
          </p:cNvSpPr>
          <p:nvPr/>
        </p:nvSpPr>
        <p:spPr>
          <a:xfrm>
            <a:off x="3000375" y="6419850"/>
            <a:ext cx="61912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825" b="1">
                <a:solidFill>
                  <a:srgbClr val="5A6A72"/>
                </a:solidFill>
              </a:defRPr>
            </a:pPr>
            <a:r>
              <a:rPr sz="825" b="1">
                <a:solidFill>
                  <a:srgbClr val="5A6A72"/>
                </a:solidFill>
              </a:rPr>
              <a:t>info@easybondcredit.it  •  +39 080 9019791  •  +39 339 6113986</a:t>
            </a: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6377DE31-3C25-490E-988F-B5177C2773B4}"/>
              </a:ext>
            </a:extLst>
          </p:cNvPr>
          <p:cNvSpPr>
            <a:spLocks noGrp="1"/>
          </p:cNvSpPr>
          <p:nvPr/>
        </p:nvSpPr>
        <p:spPr>
          <a:xfrm>
            <a:off x="9429750" y="6419850"/>
            <a:ext cx="20764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825" b="1">
                <a:solidFill>
                  <a:srgbClr val="7FAE8D"/>
                </a:solidFill>
              </a:defRPr>
            </a:pPr>
            <a:r>
              <a:rPr sz="825" b="1">
                <a:solidFill>
                  <a:srgbClr val="7FAE8D"/>
                </a:solidFill>
              </a:rPr>
              <a:t>easybondcredit.it</a:t>
            </a:r>
          </a:p>
        </p:txBody>
      </p:sp>
      <p:sp>
        <p:nvSpPr>
          <p:cNvPr id="7" name="Rettangolo con angoli arrotondati 6">
            <a:extLst>
              <a:ext uri="{FF2B5EF4-FFF2-40B4-BE49-F238E27FC236}">
                <a16:creationId xmlns:a16="http://schemas.microsoft.com/office/drawing/2014/main" id="{80508148-CADF-4144-AECB-EB247CE7CAE3}"/>
              </a:ext>
            </a:extLst>
          </p:cNvPr>
          <p:cNvSpPr>
            <a:spLocks noGrp="1"/>
          </p:cNvSpPr>
          <p:nvPr/>
        </p:nvSpPr>
        <p:spPr>
          <a:xfrm>
            <a:off x="685800" y="2095500"/>
            <a:ext cx="4953000" cy="3314700"/>
          </a:xfrm>
          <a:prstGeom prst="roundRect">
            <a:avLst>
              <a:gd name="adj" fmla="val 6897"/>
            </a:avLst>
          </a:prstGeom>
          <a:solidFill>
            <a:srgbClr val="F2F4F5"/>
          </a:solidFill>
          <a:ln w="9525">
            <a:solidFill>
              <a:srgbClr val="C9D8DC"/>
            </a:solidFill>
            <a:prstDash val="solid"/>
          </a:ln>
        </p:spPr>
      </p:sp>
      <p:sp>
        <p:nvSpPr>
          <p:cNvPr id="8" name="Rettangolo con angoli arrotondati 7">
            <a:extLst>
              <a:ext uri="{FF2B5EF4-FFF2-40B4-BE49-F238E27FC236}">
                <a16:creationId xmlns:a16="http://schemas.microsoft.com/office/drawing/2014/main" id="{E31A0BB9-4799-4F29-AC10-7D4FFE6D182F}"/>
              </a:ext>
            </a:extLst>
          </p:cNvPr>
          <p:cNvSpPr>
            <a:spLocks noGrp="1"/>
          </p:cNvSpPr>
          <p:nvPr/>
        </p:nvSpPr>
        <p:spPr>
          <a:xfrm>
            <a:off x="6553200" y="2095500"/>
            <a:ext cx="4953000" cy="3314700"/>
          </a:xfrm>
          <a:prstGeom prst="roundRect">
            <a:avLst>
              <a:gd name="adj" fmla="val 6897"/>
            </a:avLst>
          </a:prstGeom>
          <a:solidFill>
            <a:srgbClr val="EAF3EF"/>
          </a:solidFill>
          <a:ln w="9525">
            <a:solidFill>
              <a:srgbClr val="C9D8DC"/>
            </a:solidFill>
            <a:prstDash val="solid"/>
          </a:ln>
        </p:spPr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A51854B7-3B06-4C40-BC29-8E6A244F9A26}"/>
              </a:ext>
            </a:extLst>
          </p:cNvPr>
          <p:cNvSpPr>
            <a:spLocks noGrp="1"/>
          </p:cNvSpPr>
          <p:nvPr/>
        </p:nvSpPr>
        <p:spPr>
          <a:xfrm>
            <a:off x="1028700" y="2400300"/>
            <a:ext cx="426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425" b="1">
                <a:solidFill>
                  <a:srgbClr val="5A6A72"/>
                </a:solidFill>
              </a:defRPr>
            </a:pPr>
            <a:r>
              <a:rPr sz="1425" b="1">
                <a:solidFill>
                  <a:srgbClr val="5A6A72"/>
                </a:solidFill>
              </a:rPr>
              <a:t>LA BANCA PUÒ FRENARE</a:t>
            </a: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B57348B2-6A4E-4F64-B841-7A6B68246F9A}"/>
              </a:ext>
            </a:extLst>
          </p:cNvPr>
          <p:cNvSpPr>
            <a:spLocks noGrp="1"/>
          </p:cNvSpPr>
          <p:nvPr/>
        </p:nvSpPr>
        <p:spPr>
          <a:xfrm>
            <a:off x="1066800" y="2914650"/>
            <a:ext cx="40957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800" b="1">
                <a:solidFill>
                  <a:srgbClr val="102631"/>
                </a:solidFill>
              </a:defRPr>
            </a:pPr>
            <a:r>
              <a:rPr sz="1800" b="1">
                <a:solidFill>
                  <a:srgbClr val="102631"/>
                </a:solidFill>
              </a:rPr>
              <a:t>Resta censita in Centrale Rischi</a:t>
            </a:r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548FA46D-4099-4287-B394-A5C8CFC8F638}"/>
              </a:ext>
            </a:extLst>
          </p:cNvPr>
          <p:cNvSpPr>
            <a:spLocks noGrp="1"/>
          </p:cNvSpPr>
          <p:nvPr/>
        </p:nvSpPr>
        <p:spPr>
          <a:xfrm>
            <a:off x="1066800" y="3448050"/>
            <a:ext cx="40957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575" b="1">
                <a:solidFill>
                  <a:srgbClr val="5A6A72"/>
                </a:solidFill>
              </a:defRPr>
            </a:pPr>
            <a:r>
              <a:rPr sz="1575" b="1">
                <a:solidFill>
                  <a:srgbClr val="5A6A72"/>
                </a:solidFill>
              </a:rPr>
              <a:t>Per tutta la durata del credito di firma</a:t>
            </a:r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91F2ABD6-C443-4166-95F5-DA1ACCD62DF4}"/>
              </a:ext>
            </a:extLst>
          </p:cNvPr>
          <p:cNvSpPr>
            <a:spLocks noGrp="1"/>
          </p:cNvSpPr>
          <p:nvPr/>
        </p:nvSpPr>
        <p:spPr>
          <a:xfrm>
            <a:off x="1066800" y="4171950"/>
            <a:ext cx="4095750" cy="685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575" b="0">
                <a:solidFill>
                  <a:srgbClr val="5A6A72"/>
                </a:solidFill>
              </a:defRPr>
            </a:pPr>
            <a:r>
              <a:rPr sz="1575" b="0">
                <a:solidFill>
                  <a:srgbClr val="5A6A72"/>
                </a:solidFill>
              </a:rPr>
              <a:t>Può impegnare plafond, richiedere somme</a:t>
            </a:r>
          </a:p>
          <a:p>
            <a:pPr algn="ctr">
              <a:defRPr sz="1575" b="0">
                <a:solidFill>
                  <a:srgbClr val="5A6A72"/>
                </a:solidFill>
              </a:defRPr>
            </a:pPr>
            <a:r>
              <a:rPr sz="1575" b="0">
                <a:solidFill>
                  <a:srgbClr val="5A6A72"/>
                </a:solidFill>
              </a:rPr>
              <a:t>vincolate o garanzie reali</a:t>
            </a:r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id="{547A3B01-B398-44E9-92EB-879649D26030}"/>
              </a:ext>
            </a:extLst>
          </p:cNvPr>
          <p:cNvSpPr>
            <a:spLocks noGrp="1"/>
          </p:cNvSpPr>
          <p:nvPr/>
        </p:nvSpPr>
        <p:spPr>
          <a:xfrm>
            <a:off x="6896100" y="2400300"/>
            <a:ext cx="426720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425" b="1">
                <a:solidFill>
                  <a:srgbClr val="7FAE8D"/>
                </a:solidFill>
              </a:defRPr>
            </a:pPr>
            <a:r>
              <a:rPr sz="1425" b="1">
                <a:solidFill>
                  <a:srgbClr val="7FAE8D"/>
                </a:solidFill>
              </a:rPr>
              <a:t>L’ASSICURAZIONE LIBERA SPAZIO</a:t>
            </a:r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61C1C4E4-435A-4EFE-B96D-FD9EC01FAF99}"/>
              </a:ext>
            </a:extLst>
          </p:cNvPr>
          <p:cNvSpPr>
            <a:spLocks noGrp="1"/>
          </p:cNvSpPr>
          <p:nvPr/>
        </p:nvSpPr>
        <p:spPr>
          <a:xfrm>
            <a:off x="6934200" y="3009900"/>
            <a:ext cx="409575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800" b="1">
                <a:solidFill>
                  <a:srgbClr val="0B2638"/>
                </a:solidFill>
              </a:defRPr>
            </a:pPr>
            <a:r>
              <a:rPr sz="1800" b="1">
                <a:solidFill>
                  <a:srgbClr val="0B2638"/>
                </a:solidFill>
              </a:rPr>
              <a:t>Non utilizza gli affidamenti bancari</a:t>
            </a:r>
          </a:p>
        </p:txBody>
      </p:sp>
      <p:sp>
        <p:nvSpPr>
          <p:cNvPr id="15" name="Rettangolo 14">
            <a:extLst>
              <a:ext uri="{FF2B5EF4-FFF2-40B4-BE49-F238E27FC236}">
                <a16:creationId xmlns:a16="http://schemas.microsoft.com/office/drawing/2014/main" id="{F32AFEA0-C148-4B1C-A568-F0FF4B678588}"/>
              </a:ext>
            </a:extLst>
          </p:cNvPr>
          <p:cNvSpPr>
            <a:spLocks noGrp="1"/>
          </p:cNvSpPr>
          <p:nvPr/>
        </p:nvSpPr>
        <p:spPr>
          <a:xfrm>
            <a:off x="6934200" y="3619500"/>
            <a:ext cx="409575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650" b="0">
                <a:solidFill>
                  <a:srgbClr val="102631"/>
                </a:solidFill>
              </a:defRPr>
            </a:pPr>
            <a:r>
              <a:rPr sz="1650" b="0">
                <a:solidFill>
                  <a:srgbClr val="102631"/>
                </a:solidFill>
              </a:rPr>
              <a:t>Di norma non richiede il congelamento</a:t>
            </a:r>
          </a:p>
          <a:p>
            <a:pPr algn="ctr">
              <a:defRPr sz="1650" b="0">
                <a:solidFill>
                  <a:srgbClr val="102631"/>
                </a:solidFill>
              </a:defRPr>
            </a:pPr>
            <a:r>
              <a:rPr sz="1650" b="0">
                <a:solidFill>
                  <a:srgbClr val="102631"/>
                </a:solidFill>
              </a:rPr>
              <a:t>del capitale sul conto</a:t>
            </a:r>
          </a:p>
        </p:txBody>
      </p:sp>
      <p:sp>
        <p:nvSpPr>
          <p:cNvPr id="16" name="Rettangolo 15">
            <a:extLst>
              <a:ext uri="{FF2B5EF4-FFF2-40B4-BE49-F238E27FC236}">
                <a16:creationId xmlns:a16="http://schemas.microsoft.com/office/drawing/2014/main" id="{5FC721D4-27C0-4537-BA11-F6D664CC0A14}"/>
              </a:ext>
            </a:extLst>
          </p:cNvPr>
          <p:cNvSpPr>
            <a:spLocks noGrp="1"/>
          </p:cNvSpPr>
          <p:nvPr/>
        </p:nvSpPr>
        <p:spPr>
          <a:xfrm>
            <a:off x="6934200" y="4476750"/>
            <a:ext cx="4095750" cy="5905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650" b="1">
                <a:solidFill>
                  <a:srgbClr val="7FAE8D"/>
                </a:solidFill>
              </a:defRPr>
            </a:pPr>
            <a:r>
              <a:rPr sz="1650" b="1">
                <a:solidFill>
                  <a:srgbClr val="7FAE8D"/>
                </a:solidFill>
              </a:rPr>
              <a:t>Conserva ossigeno finanziario</a:t>
            </a:r>
          </a:p>
          <a:p>
            <a:pPr algn="ctr">
              <a:defRPr sz="1650" b="1">
                <a:solidFill>
                  <a:srgbClr val="7FAE8D"/>
                </a:solidFill>
              </a:defRPr>
            </a:pPr>
            <a:r>
              <a:rPr sz="1650" b="1">
                <a:solidFill>
                  <a:srgbClr val="7FAE8D"/>
                </a:solidFill>
              </a:rPr>
              <a:t>per l’attività d’impresa</a:t>
            </a:r>
          </a:p>
        </p:txBody>
      </p:sp>
      <p:sp>
        <p:nvSpPr>
          <p:cNvPr id="17" name="Rettangolo 16">
            <a:extLst>
              <a:ext uri="{FF2B5EF4-FFF2-40B4-BE49-F238E27FC236}">
                <a16:creationId xmlns:a16="http://schemas.microsoft.com/office/drawing/2014/main" id="{3243660E-D200-463D-B005-C3820998335A}"/>
              </a:ext>
            </a:extLst>
          </p:cNvPr>
          <p:cNvSpPr>
            <a:spLocks noGrp="1"/>
          </p:cNvSpPr>
          <p:nvPr/>
        </p:nvSpPr>
        <p:spPr>
          <a:xfrm>
            <a:off x="685800" y="5753100"/>
            <a:ext cx="1082040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050" b="0">
                <a:solidFill>
                  <a:srgbClr val="5A6A72"/>
                </a:solidFill>
              </a:defRPr>
            </a:pPr>
            <a:r>
              <a:rPr sz="1050" b="0">
                <a:solidFill>
                  <a:srgbClr val="5A6A72"/>
                </a:solidFill>
              </a:rPr>
              <a:t>Condizioni, contabilizzazione e segnalazioni dipendono dalla struttura dell’operazione e dagli accordi applicabili.</a:t>
            </a:r>
          </a:p>
        </p:txBody>
      </p:sp>
    </p:spTree>
    <p:extLst>
      <p:ext uri="{BB962C8B-B14F-4D97-AF65-F5344CB8AC3E}">
        <p14:creationId xmlns:p14="http://schemas.microsoft.com/office/powerpoint/2010/main" val="15820780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26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tangolo 13">
            <a:extLst>
              <a:ext uri="{FF2B5EF4-FFF2-40B4-BE49-F238E27FC236}">
                <a16:creationId xmlns:a16="http://schemas.microsoft.com/office/drawing/2014/main" id="{2DAF0832-E9CA-49F9-9D8F-35F0C9EABCB3}"/>
              </a:ext>
            </a:extLst>
          </p:cNvPr>
          <p:cNvSpPr>
            <a:spLocks noGrp="1"/>
          </p:cNvSpPr>
          <p:nvPr/>
        </p:nvSpPr>
        <p:spPr>
          <a:xfrm>
            <a:off x="685800" y="457200"/>
            <a:ext cx="571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050" b="1">
                <a:solidFill>
                  <a:srgbClr val="9ACDEA"/>
                </a:solidFill>
              </a:defRPr>
            </a:pPr>
            <a:r>
              <a:rPr sz="1050" b="1">
                <a:solidFill>
                  <a:srgbClr val="9ACDEA"/>
                </a:solidFill>
              </a:rPr>
              <a:t>LA LIQUIDITÀ</a:t>
            </a:r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id="{08ECF74F-93E9-4FC0-88E6-5104988381CD}"/>
              </a:ext>
            </a:extLst>
          </p:cNvPr>
          <p:cNvSpPr>
            <a:spLocks noGrp="1"/>
          </p:cNvSpPr>
          <p:nvPr/>
        </p:nvSpPr>
        <p:spPr>
          <a:xfrm>
            <a:off x="685800" y="781050"/>
            <a:ext cx="1082040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Il vostro denaro deve produrre fatturato. Non restare fermo.</a:t>
            </a: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B135A749-EEDE-4231-B99F-6EF9C98DB688}"/>
              </a:ext>
            </a:extLst>
          </p:cNvPr>
          <p:cNvSpPr>
            <a:spLocks noGrp="1"/>
          </p:cNvSpPr>
          <p:nvPr/>
        </p:nvSpPr>
        <p:spPr>
          <a:xfrm>
            <a:off x="685800" y="1714500"/>
            <a:ext cx="876300" cy="57150"/>
          </a:xfrm>
          <a:prstGeom prst="rect">
            <a:avLst/>
          </a:prstGeom>
          <a:solidFill>
            <a:srgbClr val="7FAE8D"/>
          </a:solidFill>
          <a:ln w="0">
            <a:noFill/>
            <a:prstDash val="solid"/>
          </a:ln>
        </p:spPr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753C6B8E-8C2E-4F72-B46E-BA69283CC87A}"/>
              </a:ext>
            </a:extLst>
          </p:cNvPr>
          <p:cNvSpPr>
            <a:spLocks noGrp="1"/>
          </p:cNvSpPr>
          <p:nvPr/>
        </p:nvSpPr>
        <p:spPr>
          <a:xfrm>
            <a:off x="685800" y="6419850"/>
            <a:ext cx="2095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825" b="1">
                <a:solidFill>
                  <a:srgbClr val="BFD2DA"/>
                </a:solidFill>
              </a:defRPr>
            </a:pPr>
            <a:r>
              <a:rPr sz="825" b="1">
                <a:solidFill>
                  <a:srgbClr val="BFD2DA"/>
                </a:solidFill>
              </a:rPr>
              <a:t>EASY BOND CREDIT  •  04</a:t>
            </a: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961CD854-7E98-41F9-8B17-57B2D18DB548}"/>
              </a:ext>
            </a:extLst>
          </p:cNvPr>
          <p:cNvSpPr>
            <a:spLocks noGrp="1"/>
          </p:cNvSpPr>
          <p:nvPr/>
        </p:nvSpPr>
        <p:spPr>
          <a:xfrm>
            <a:off x="3000375" y="6419850"/>
            <a:ext cx="61912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825" b="1">
                <a:solidFill>
                  <a:srgbClr val="D7E5EA"/>
                </a:solidFill>
              </a:defRPr>
            </a:pPr>
            <a:r>
              <a:rPr sz="825" b="1">
                <a:solidFill>
                  <a:srgbClr val="D7E5EA"/>
                </a:solidFill>
              </a:rPr>
              <a:t>info@easybondcredit.it  •  +39 080 9019791  •  +39 339 6113986</a:t>
            </a: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C425B45B-F332-4AC3-ABC7-445570175238}"/>
              </a:ext>
            </a:extLst>
          </p:cNvPr>
          <p:cNvSpPr>
            <a:spLocks noGrp="1"/>
          </p:cNvSpPr>
          <p:nvPr/>
        </p:nvSpPr>
        <p:spPr>
          <a:xfrm>
            <a:off x="9429750" y="6419850"/>
            <a:ext cx="20764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easybondcredit.it</a:t>
            </a: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09D0CACD-20D9-4EA9-94C6-58A4112E7647}"/>
              </a:ext>
            </a:extLst>
          </p:cNvPr>
          <p:cNvSpPr>
            <a:spLocks noGrp="1"/>
          </p:cNvSpPr>
          <p:nvPr/>
        </p:nvSpPr>
        <p:spPr>
          <a:xfrm>
            <a:off x="685800" y="2190750"/>
            <a:ext cx="6667500" cy="1047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5175" b="1">
                <a:solidFill>
                  <a:srgbClr val="7FAE8D"/>
                </a:solidFill>
              </a:defRPr>
            </a:pPr>
            <a:r>
              <a:rPr sz="5175" b="1">
                <a:solidFill>
                  <a:srgbClr val="7FAE8D"/>
                </a:solidFill>
              </a:rPr>
              <a:t>CAPITALE LIBERO</a:t>
            </a: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FFBBF7A9-2201-4FDA-9A68-52B2D7A846C5}"/>
              </a:ext>
            </a:extLst>
          </p:cNvPr>
          <p:cNvSpPr>
            <a:spLocks noGrp="1"/>
          </p:cNvSpPr>
          <p:nvPr/>
        </p:nvSpPr>
        <p:spPr>
          <a:xfrm>
            <a:off x="685800" y="3219450"/>
            <a:ext cx="666750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100" b="1">
                <a:solidFill>
                  <a:srgbClr val="FFFFFF"/>
                </a:solidFill>
              </a:defRPr>
            </a:pPr>
            <a:r>
              <a:rPr sz="2100" b="1">
                <a:solidFill>
                  <a:srgbClr val="FFFFFF"/>
                </a:solidFill>
              </a:rPr>
              <a:t>per vincere contratti e finanziare la crescita.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5EFC0FBC-A7F8-45A4-A757-0907907F6202}"/>
              </a:ext>
            </a:extLst>
          </p:cNvPr>
          <p:cNvSpPr>
            <a:spLocks noGrp="1"/>
          </p:cNvSpPr>
          <p:nvPr/>
        </p:nvSpPr>
        <p:spPr>
          <a:xfrm>
            <a:off x="685800" y="4000500"/>
            <a:ext cx="6381750" cy="1066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0">
                <a:solidFill>
                  <a:srgbClr val="D9E7EC"/>
                </a:solidFill>
              </a:defRPr>
            </a:pPr>
            <a:r>
              <a:rPr sz="1650" b="0">
                <a:solidFill>
                  <a:srgbClr val="D9E7EC"/>
                </a:solidFill>
              </a:rPr>
              <a:t>La soluzione assicurativa può preservare liquidità e affidamenti bancari, lasciando risorse disponibili per cantieri, forniture, personale e crescita.</a:t>
            </a:r>
          </a:p>
        </p:txBody>
      </p:sp>
      <p:sp>
        <p:nvSpPr>
          <p:cNvPr id="10" name="Rettangolo con angoli arrotondati 9">
            <a:extLst>
              <a:ext uri="{FF2B5EF4-FFF2-40B4-BE49-F238E27FC236}">
                <a16:creationId xmlns:a16="http://schemas.microsoft.com/office/drawing/2014/main" id="{7CB8A0F8-0490-4A83-95D1-20E46242EBB2}"/>
              </a:ext>
            </a:extLst>
          </p:cNvPr>
          <p:cNvSpPr>
            <a:spLocks noGrp="1"/>
          </p:cNvSpPr>
          <p:nvPr/>
        </p:nvSpPr>
        <p:spPr>
          <a:xfrm>
            <a:off x="7810500" y="2114550"/>
            <a:ext cx="3143250" cy="2857500"/>
          </a:xfrm>
          <a:prstGeom prst="roundRect">
            <a:avLst>
              <a:gd name="adj" fmla="val 10000"/>
            </a:avLst>
          </a:prstGeom>
          <a:solidFill>
            <a:srgbClr val="FFFFFF"/>
          </a:solidFill>
          <a:ln w="0">
            <a:noFill/>
            <a:prstDash val="solid"/>
          </a:ln>
        </p:spPr>
      </p:sp>
      <p:pic>
        <p:nvPicPr>
          <p:cNvPr id="24" name="Immagine 23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8241413" y="2362200"/>
            <a:ext cx="2281424" cy="2333625"/>
          </a:xfrm>
          <a:prstGeom prst="rect">
            <a:avLst/>
          </a:prstGeom>
        </p:spPr>
      </p:pic>
      <p:sp>
        <p:nvSpPr>
          <p:cNvPr id="12" name="Rettangolo con angoli arrotondati 11">
            <a:extLst>
              <a:ext uri="{FF2B5EF4-FFF2-40B4-BE49-F238E27FC236}">
                <a16:creationId xmlns:a16="http://schemas.microsoft.com/office/drawing/2014/main" id="{9CFDDA89-1B8F-4C9A-977E-F2D1CE227733}"/>
              </a:ext>
            </a:extLst>
          </p:cNvPr>
          <p:cNvSpPr>
            <a:spLocks noGrp="1"/>
          </p:cNvSpPr>
          <p:nvPr/>
        </p:nvSpPr>
        <p:spPr>
          <a:xfrm>
            <a:off x="7791450" y="5276850"/>
            <a:ext cx="3181350" cy="514350"/>
          </a:xfrm>
          <a:prstGeom prst="roundRect">
            <a:avLst>
              <a:gd name="adj" fmla="val 25926"/>
            </a:avLst>
          </a:prstGeom>
          <a:solidFill>
            <a:srgbClr val="7FAE8D"/>
          </a:solidFill>
          <a:ln w="0">
            <a:noFill/>
            <a:prstDash val="solid"/>
          </a:ln>
        </p:spPr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id="{6DF23A55-73EB-49DC-B3B4-F2936F62C1A3}"/>
              </a:ext>
            </a:extLst>
          </p:cNvPr>
          <p:cNvSpPr>
            <a:spLocks noGrp="1"/>
          </p:cNvSpPr>
          <p:nvPr/>
        </p:nvSpPr>
        <p:spPr>
          <a:xfrm>
            <a:off x="7924800" y="5391150"/>
            <a:ext cx="29146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350" b="1">
                <a:solidFill>
                  <a:srgbClr val="0B2638"/>
                </a:solidFill>
              </a:defRPr>
            </a:pPr>
            <a:r>
              <a:rPr sz="1350" b="1">
                <a:solidFill>
                  <a:srgbClr val="0B2638"/>
                </a:solidFill>
              </a:rPr>
              <a:t>PIÙ SPAZIO AL BUSINESS</a:t>
            </a:r>
          </a:p>
        </p:txBody>
      </p:sp>
    </p:spTree>
    <p:extLst>
      <p:ext uri="{BB962C8B-B14F-4D97-AF65-F5344CB8AC3E}">
        <p14:creationId xmlns:p14="http://schemas.microsoft.com/office/powerpoint/2010/main" val="19621820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26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ttangolo 12">
            <a:extLst>
              <a:ext uri="{FF2B5EF4-FFF2-40B4-BE49-F238E27FC236}">
                <a16:creationId xmlns:a16="http://schemas.microsoft.com/office/drawing/2014/main" id="{AC82E048-F23E-41EC-A53E-BE9C3F6432A5}"/>
              </a:ext>
            </a:extLst>
          </p:cNvPr>
          <p:cNvSpPr>
            <a:spLocks noGrp="1"/>
          </p:cNvSpPr>
          <p:nvPr/>
        </p:nvSpPr>
        <p:spPr>
          <a:xfrm>
            <a:off x="685800" y="457200"/>
            <a:ext cx="571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050" b="1">
                <a:solidFill>
                  <a:srgbClr val="9ACDEA"/>
                </a:solidFill>
              </a:defRPr>
            </a:pPr>
            <a:r>
              <a:rPr sz="1050" b="1">
                <a:solidFill>
                  <a:srgbClr val="9ACDEA"/>
                </a:solidFill>
              </a:rPr>
              <a:t>LA PROMESSA</a:t>
            </a:r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id="{85C8FC88-C4D4-441F-9D29-1F734ABDC5E9}"/>
              </a:ext>
            </a:extLst>
          </p:cNvPr>
          <p:cNvSpPr>
            <a:spLocks noGrp="1"/>
          </p:cNvSpPr>
          <p:nvPr/>
        </p:nvSpPr>
        <p:spPr>
          <a:xfrm>
            <a:off x="685800" y="781050"/>
            <a:ext cx="1082040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La fideiussione non deve fermarvi. Deve farvi partire.</a:t>
            </a: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DC2AF810-2642-445D-982D-81B8AA263F3A}"/>
              </a:ext>
            </a:extLst>
          </p:cNvPr>
          <p:cNvSpPr>
            <a:spLocks noGrp="1"/>
          </p:cNvSpPr>
          <p:nvPr/>
        </p:nvSpPr>
        <p:spPr>
          <a:xfrm>
            <a:off x="685800" y="1714500"/>
            <a:ext cx="876300" cy="57150"/>
          </a:xfrm>
          <a:prstGeom prst="rect">
            <a:avLst/>
          </a:prstGeom>
          <a:solidFill>
            <a:srgbClr val="7FAE8D"/>
          </a:solidFill>
          <a:ln w="0">
            <a:noFill/>
            <a:prstDash val="solid"/>
          </a:ln>
        </p:spPr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985FC25E-400C-4B14-B742-D85F22422FB9}"/>
              </a:ext>
            </a:extLst>
          </p:cNvPr>
          <p:cNvSpPr>
            <a:spLocks noGrp="1"/>
          </p:cNvSpPr>
          <p:nvPr/>
        </p:nvSpPr>
        <p:spPr>
          <a:xfrm>
            <a:off x="685800" y="6419850"/>
            <a:ext cx="2095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825" b="1">
                <a:solidFill>
                  <a:srgbClr val="BFD2DA"/>
                </a:solidFill>
              </a:defRPr>
            </a:pPr>
            <a:r>
              <a:rPr sz="825" b="1">
                <a:solidFill>
                  <a:srgbClr val="BFD2DA"/>
                </a:solidFill>
              </a:rPr>
              <a:t>EASY BOND CREDIT  •  05</a:t>
            </a: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13ED6EFA-54CB-4A9D-973C-770BF05D4532}"/>
              </a:ext>
            </a:extLst>
          </p:cNvPr>
          <p:cNvSpPr>
            <a:spLocks noGrp="1"/>
          </p:cNvSpPr>
          <p:nvPr/>
        </p:nvSpPr>
        <p:spPr>
          <a:xfrm>
            <a:off x="3000375" y="6419850"/>
            <a:ext cx="61912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825" b="1">
                <a:solidFill>
                  <a:srgbClr val="D7E5EA"/>
                </a:solidFill>
              </a:defRPr>
            </a:pPr>
            <a:r>
              <a:rPr sz="825" b="1">
                <a:solidFill>
                  <a:srgbClr val="D7E5EA"/>
                </a:solidFill>
              </a:rPr>
              <a:t>info@easybondcredit.it  •  +39 080 9019791  •  +39 339 6113986</a:t>
            </a: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7097325A-27D9-4B7B-8608-4B194DFE1BE9}"/>
              </a:ext>
            </a:extLst>
          </p:cNvPr>
          <p:cNvSpPr>
            <a:spLocks noGrp="1"/>
          </p:cNvSpPr>
          <p:nvPr/>
        </p:nvSpPr>
        <p:spPr>
          <a:xfrm>
            <a:off x="9429750" y="6419850"/>
            <a:ext cx="20764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easybondcredit.it</a:t>
            </a: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EFC521AF-5055-4936-89CF-F41DC86895C3}"/>
              </a:ext>
            </a:extLst>
          </p:cNvPr>
          <p:cNvSpPr>
            <a:spLocks noGrp="1"/>
          </p:cNvSpPr>
          <p:nvPr/>
        </p:nvSpPr>
        <p:spPr>
          <a:xfrm>
            <a:off x="685800" y="2152650"/>
            <a:ext cx="5905500" cy="1143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4200" b="1">
                <a:solidFill>
                  <a:srgbClr val="7FAE8D"/>
                </a:solidFill>
              </a:defRPr>
            </a:pPr>
            <a:r>
              <a:rPr sz="4200" b="1">
                <a:solidFill>
                  <a:srgbClr val="7FAE8D"/>
                </a:solidFill>
              </a:rPr>
              <a:t>FAST. EASY. SOLIDO.</a:t>
            </a: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F9C1917F-6506-48C9-B645-070967509926}"/>
              </a:ext>
            </a:extLst>
          </p:cNvPr>
          <p:cNvSpPr>
            <a:spLocks noGrp="1"/>
          </p:cNvSpPr>
          <p:nvPr/>
        </p:nvSpPr>
        <p:spPr>
          <a:xfrm>
            <a:off x="685800" y="3219450"/>
            <a:ext cx="5715000" cy="4000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75" b="1">
                <a:solidFill>
                  <a:srgbClr val="FFFFFF"/>
                </a:solidFill>
              </a:defRPr>
            </a:pPr>
            <a:r>
              <a:rPr sz="1875" b="1">
                <a:solidFill>
                  <a:srgbClr val="FFFFFF"/>
                </a:solidFill>
              </a:rPr>
              <a:t>Rapidità commerciale. Disciplina assicurativa.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912C7D60-4893-48BE-A716-8B5BE621D138}"/>
              </a:ext>
            </a:extLst>
          </p:cNvPr>
          <p:cNvSpPr>
            <a:spLocks noGrp="1"/>
          </p:cNvSpPr>
          <p:nvPr/>
        </p:nvSpPr>
        <p:spPr>
          <a:xfrm>
            <a:off x="685800" y="3867150"/>
            <a:ext cx="5191125" cy="11430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650" b="0">
                <a:solidFill>
                  <a:srgbClr val="D5E4E9"/>
                </a:solidFill>
              </a:defRPr>
            </a:pPr>
            <a:r>
              <a:rPr sz="1650" b="0">
                <a:solidFill>
                  <a:srgbClr val="D5E4E9"/>
                </a:solidFill>
              </a:rPr>
              <a:t>Un processo diretto per trasformare documenti, valutazione e interlocuzione in un percorso commerciale chiaro.</a:t>
            </a:r>
          </a:p>
        </p:txBody>
      </p:sp>
      <p:pic>
        <p:nvPicPr>
          <p:cNvPr id="22" name="Immagine 21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7239000" y="1932446"/>
            <a:ext cx="3429000" cy="3507459"/>
          </a:xfrm>
          <a:prstGeom prst="rect">
            <a:avLst/>
          </a:prstGeom>
        </p:spPr>
      </p:pic>
      <p:sp>
        <p:nvSpPr>
          <p:cNvPr id="11" name="Rettangolo con angoli arrotondati 10">
            <a:extLst>
              <a:ext uri="{FF2B5EF4-FFF2-40B4-BE49-F238E27FC236}">
                <a16:creationId xmlns:a16="http://schemas.microsoft.com/office/drawing/2014/main" id="{B05415E5-ADBB-4A92-A755-A6CA3BC55484}"/>
              </a:ext>
            </a:extLst>
          </p:cNvPr>
          <p:cNvSpPr>
            <a:spLocks noGrp="1"/>
          </p:cNvSpPr>
          <p:nvPr/>
        </p:nvSpPr>
        <p:spPr>
          <a:xfrm>
            <a:off x="6667500" y="5476875"/>
            <a:ext cx="4667250" cy="514350"/>
          </a:xfrm>
          <a:prstGeom prst="roundRect">
            <a:avLst>
              <a:gd name="adj" fmla="val 27778"/>
            </a:avLst>
          </a:prstGeom>
          <a:solidFill>
            <a:srgbClr val="7FAE8D"/>
          </a:solidFill>
          <a:ln w="0">
            <a:noFill/>
            <a:prstDash val="solid"/>
          </a:ln>
        </p:spPr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53856056-F14E-4894-9373-3C84022F45A5}"/>
              </a:ext>
            </a:extLst>
          </p:cNvPr>
          <p:cNvSpPr>
            <a:spLocks noGrp="1"/>
          </p:cNvSpPr>
          <p:nvPr/>
        </p:nvSpPr>
        <p:spPr>
          <a:xfrm>
            <a:off x="6858000" y="5581650"/>
            <a:ext cx="428625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425" b="1">
                <a:solidFill>
                  <a:srgbClr val="0B2638"/>
                </a:solidFill>
              </a:defRPr>
            </a:pPr>
            <a:r>
              <a:rPr sz="1425" b="1">
                <a:solidFill>
                  <a:srgbClr val="0B2638"/>
                </a:solidFill>
              </a:rPr>
              <a:t>LA COMPLESSITÀ RESTA A NOI.</a:t>
            </a:r>
          </a:p>
        </p:txBody>
      </p:sp>
    </p:spTree>
    <p:extLst>
      <p:ext uri="{BB962C8B-B14F-4D97-AF65-F5344CB8AC3E}">
        <p14:creationId xmlns:p14="http://schemas.microsoft.com/office/powerpoint/2010/main" val="2464612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ttangolo 15">
            <a:extLst>
              <a:ext uri="{FF2B5EF4-FFF2-40B4-BE49-F238E27FC236}">
                <a16:creationId xmlns:a16="http://schemas.microsoft.com/office/drawing/2014/main" id="{9ADBDEEC-D9F4-4775-AEA7-D703E554652C}"/>
              </a:ext>
            </a:extLst>
          </p:cNvPr>
          <p:cNvSpPr>
            <a:spLocks noGrp="1"/>
          </p:cNvSpPr>
          <p:nvPr/>
        </p:nvSpPr>
        <p:spPr>
          <a:xfrm>
            <a:off x="685800" y="457200"/>
            <a:ext cx="571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050" b="1">
                <a:solidFill>
                  <a:srgbClr val="679DB8"/>
                </a:solidFill>
              </a:defRPr>
            </a:pPr>
            <a:r>
              <a:rPr sz="1050" b="1">
                <a:solidFill>
                  <a:srgbClr val="679DB8"/>
                </a:solidFill>
              </a:rPr>
              <a:t>L’IMPATTO FINANZIARIO</a:t>
            </a:r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id="{67244AB9-8058-40E7-90EA-405D6991C9BF}"/>
              </a:ext>
            </a:extLst>
          </p:cNvPr>
          <p:cNvSpPr>
            <a:spLocks noGrp="1"/>
          </p:cNvSpPr>
          <p:nvPr/>
        </p:nvSpPr>
        <p:spPr>
          <a:xfrm>
            <a:off x="685800" y="781050"/>
            <a:ext cx="1082040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925" b="1">
                <a:solidFill>
                  <a:srgbClr val="102631"/>
                </a:solidFill>
              </a:defRPr>
            </a:pPr>
            <a:r>
              <a:rPr sz="2925" b="1">
                <a:solidFill>
                  <a:srgbClr val="102631"/>
                </a:solidFill>
              </a:rPr>
              <a:t>La garanzia non deve prosciugare il conto corrente.</a:t>
            </a: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E3043456-3EE5-43B6-B813-B08977413B7C}"/>
              </a:ext>
            </a:extLst>
          </p:cNvPr>
          <p:cNvSpPr>
            <a:spLocks noGrp="1"/>
          </p:cNvSpPr>
          <p:nvPr/>
        </p:nvSpPr>
        <p:spPr>
          <a:xfrm>
            <a:off x="685800" y="1714500"/>
            <a:ext cx="876300" cy="57150"/>
          </a:xfrm>
          <a:prstGeom prst="rect">
            <a:avLst/>
          </a:prstGeom>
          <a:solidFill>
            <a:srgbClr val="679DB8"/>
          </a:solidFill>
          <a:ln w="0">
            <a:noFill/>
            <a:prstDash val="solid"/>
          </a:ln>
        </p:spPr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BC766407-A584-4493-A9DD-0E0EB28C5982}"/>
              </a:ext>
            </a:extLst>
          </p:cNvPr>
          <p:cNvSpPr>
            <a:spLocks noGrp="1"/>
          </p:cNvSpPr>
          <p:nvPr/>
        </p:nvSpPr>
        <p:spPr>
          <a:xfrm>
            <a:off x="685800" y="6419850"/>
            <a:ext cx="2095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825" b="1">
                <a:solidFill>
                  <a:srgbClr val="5A6A72"/>
                </a:solidFill>
              </a:defRPr>
            </a:pPr>
            <a:r>
              <a:rPr sz="825" b="1">
                <a:solidFill>
                  <a:srgbClr val="5A6A72"/>
                </a:solidFill>
              </a:rPr>
              <a:t>EASY BOND CREDIT  •  06</a:t>
            </a: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13C64DF1-4B2F-4B75-B077-718329E051DF}"/>
              </a:ext>
            </a:extLst>
          </p:cNvPr>
          <p:cNvSpPr>
            <a:spLocks noGrp="1"/>
          </p:cNvSpPr>
          <p:nvPr/>
        </p:nvSpPr>
        <p:spPr>
          <a:xfrm>
            <a:off x="3000375" y="6419850"/>
            <a:ext cx="61912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825" b="1">
                <a:solidFill>
                  <a:srgbClr val="5A6A72"/>
                </a:solidFill>
              </a:defRPr>
            </a:pPr>
            <a:r>
              <a:rPr sz="825" b="1">
                <a:solidFill>
                  <a:srgbClr val="5A6A72"/>
                </a:solidFill>
              </a:rPr>
              <a:t>info@easybondcredit.it  •  +39 080 9019791  •  +39 339 6113986</a:t>
            </a: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47787905-9A97-4C4E-B933-587260577B84}"/>
              </a:ext>
            </a:extLst>
          </p:cNvPr>
          <p:cNvSpPr>
            <a:spLocks noGrp="1"/>
          </p:cNvSpPr>
          <p:nvPr/>
        </p:nvSpPr>
        <p:spPr>
          <a:xfrm>
            <a:off x="9429750" y="6419850"/>
            <a:ext cx="20764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825" b="1">
                <a:solidFill>
                  <a:srgbClr val="7FAE8D"/>
                </a:solidFill>
              </a:defRPr>
            </a:pPr>
            <a:r>
              <a:rPr sz="825" b="1">
                <a:solidFill>
                  <a:srgbClr val="7FAE8D"/>
                </a:solidFill>
              </a:rPr>
              <a:t>easybondcredit.it</a:t>
            </a: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39AD2F9D-B08A-4B41-BF5B-A74C83A7D912}"/>
              </a:ext>
            </a:extLst>
          </p:cNvPr>
          <p:cNvSpPr>
            <a:spLocks noGrp="1"/>
          </p:cNvSpPr>
          <p:nvPr/>
        </p:nvSpPr>
        <p:spPr>
          <a:xfrm>
            <a:off x="685800" y="2152650"/>
            <a:ext cx="4476750" cy="3048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350" b="1">
                <a:solidFill>
                  <a:srgbClr val="7FAE8D"/>
                </a:solidFill>
              </a:defRPr>
            </a:pPr>
            <a:r>
              <a:rPr sz="1350" b="1">
                <a:solidFill>
                  <a:srgbClr val="7FAE8D"/>
                </a:solidFill>
              </a:rPr>
              <a:t>CON EASY BOND CREDIT</a:t>
            </a: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F8446A5F-D370-43B5-998A-185D15AA1F6D}"/>
              </a:ext>
            </a:extLst>
          </p:cNvPr>
          <p:cNvSpPr>
            <a:spLocks noGrp="1"/>
          </p:cNvSpPr>
          <p:nvPr/>
        </p:nvSpPr>
        <p:spPr>
          <a:xfrm>
            <a:off x="685800" y="2609850"/>
            <a:ext cx="4762500" cy="1104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3900" b="1">
                <a:solidFill>
                  <a:srgbClr val="0B2638"/>
                </a:solidFill>
              </a:defRPr>
            </a:pPr>
            <a:r>
              <a:rPr sz="3900" b="1">
                <a:solidFill>
                  <a:srgbClr val="0B2638"/>
                </a:solidFill>
              </a:rPr>
              <a:t>LIQUIDITÀ</a:t>
            </a:r>
          </a:p>
          <a:p>
            <a:pPr algn="l">
              <a:defRPr sz="3900" b="1">
                <a:solidFill>
                  <a:srgbClr val="0B2638"/>
                </a:solidFill>
              </a:defRPr>
            </a:pPr>
            <a:r>
              <a:rPr sz="3900" b="1">
                <a:solidFill>
                  <a:srgbClr val="0B2638"/>
                </a:solidFill>
              </a:rPr>
              <a:t>DISPONIBILE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F56C5676-3E74-496B-9E4C-B46B79571C6B}"/>
              </a:ext>
            </a:extLst>
          </p:cNvPr>
          <p:cNvSpPr>
            <a:spLocks noGrp="1"/>
          </p:cNvSpPr>
          <p:nvPr/>
        </p:nvSpPr>
        <p:spPr>
          <a:xfrm>
            <a:off x="685800" y="3943350"/>
            <a:ext cx="4762500" cy="11049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575" b="0">
                <a:solidFill>
                  <a:srgbClr val="5A6A72"/>
                </a:solidFill>
              </a:defRPr>
            </a:pPr>
            <a:r>
              <a:rPr sz="1575" b="0">
                <a:solidFill>
                  <a:srgbClr val="5A6A72"/>
                </a:solidFill>
              </a:rPr>
              <a:t>Le garanzie assicurative contrattuali possono evitare l’utilizzo degli affidamenti bancari e, di norma, non richiedono il blocco del denaro sul conto.</a:t>
            </a:r>
          </a:p>
        </p:txBody>
      </p:sp>
      <p:sp>
        <p:nvSpPr>
          <p:cNvPr id="10" name="Rettangolo con angoli arrotondati 9">
            <a:extLst>
              <a:ext uri="{FF2B5EF4-FFF2-40B4-BE49-F238E27FC236}">
                <a16:creationId xmlns:a16="http://schemas.microsoft.com/office/drawing/2014/main" id="{AB13C676-A7C4-4336-B25C-431907B6F9B8}"/>
              </a:ext>
            </a:extLst>
          </p:cNvPr>
          <p:cNvSpPr>
            <a:spLocks noGrp="1"/>
          </p:cNvSpPr>
          <p:nvPr/>
        </p:nvSpPr>
        <p:spPr>
          <a:xfrm>
            <a:off x="6324600" y="2076450"/>
            <a:ext cx="4610100" cy="3162300"/>
          </a:xfrm>
          <a:prstGeom prst="roundRect">
            <a:avLst>
              <a:gd name="adj" fmla="val 8434"/>
            </a:avLst>
          </a:prstGeom>
          <a:solidFill>
            <a:srgbClr val="0B2638"/>
          </a:solidFill>
          <a:ln w="0">
            <a:noFill/>
            <a:prstDash val="solid"/>
          </a:ln>
        </p:spPr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D31580D1-E3F9-4D2E-8D74-D8E4B546860D}"/>
              </a:ext>
            </a:extLst>
          </p:cNvPr>
          <p:cNvSpPr>
            <a:spLocks noGrp="1"/>
          </p:cNvSpPr>
          <p:nvPr/>
        </p:nvSpPr>
        <p:spPr>
          <a:xfrm>
            <a:off x="6705600" y="2400300"/>
            <a:ext cx="38481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350" b="1">
                <a:solidFill>
                  <a:srgbClr val="9ACDEA"/>
                </a:solidFill>
              </a:defRPr>
            </a:pPr>
            <a:r>
              <a:rPr sz="1350" b="1">
                <a:solidFill>
                  <a:srgbClr val="9ACDEA"/>
                </a:solidFill>
              </a:rPr>
              <a:t>MENO PRESSIONE FINANZIARIA</a:t>
            </a:r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007D318C-A33C-4063-8ECF-C46FD0BDF507}"/>
              </a:ext>
            </a:extLst>
          </p:cNvPr>
          <p:cNvSpPr>
            <a:spLocks noGrp="1"/>
          </p:cNvSpPr>
          <p:nvPr/>
        </p:nvSpPr>
        <p:spPr>
          <a:xfrm>
            <a:off x="6781800" y="3048000"/>
            <a:ext cx="36957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875" b="1">
                <a:solidFill>
                  <a:srgbClr val="FFFFFF"/>
                </a:solidFill>
              </a:defRPr>
            </a:pPr>
            <a:r>
              <a:rPr sz="1875" b="1">
                <a:solidFill>
                  <a:srgbClr val="FFFFFF"/>
                </a:solidFill>
              </a:rPr>
              <a:t>Più liquidità operativa</a:t>
            </a:r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id="{7F14C6B9-65AD-40D5-8D2C-236D7C53A7CA}"/>
              </a:ext>
            </a:extLst>
          </p:cNvPr>
          <p:cNvSpPr>
            <a:spLocks noGrp="1"/>
          </p:cNvSpPr>
          <p:nvPr/>
        </p:nvSpPr>
        <p:spPr>
          <a:xfrm>
            <a:off x="6781800" y="3638550"/>
            <a:ext cx="3695700" cy="3619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875" b="1">
                <a:solidFill>
                  <a:srgbClr val="FFFFFF"/>
                </a:solidFill>
              </a:defRPr>
            </a:pPr>
            <a:r>
              <a:rPr sz="1875" b="1">
                <a:solidFill>
                  <a:srgbClr val="FFFFFF"/>
                </a:solidFill>
              </a:rPr>
              <a:t>Affidamenti bancari preservati</a:t>
            </a:r>
          </a:p>
        </p:txBody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45504C44-43D9-4434-A868-8235DC42C522}"/>
              </a:ext>
            </a:extLst>
          </p:cNvPr>
          <p:cNvSpPr>
            <a:spLocks noGrp="1"/>
          </p:cNvSpPr>
          <p:nvPr/>
        </p:nvSpPr>
        <p:spPr>
          <a:xfrm>
            <a:off x="6781800" y="4229100"/>
            <a:ext cx="3695700" cy="647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800" b="1">
                <a:solidFill>
                  <a:srgbClr val="7FAE8D"/>
                </a:solidFill>
              </a:defRPr>
            </a:pPr>
            <a:r>
              <a:rPr sz="1800" b="1">
                <a:solidFill>
                  <a:srgbClr val="7FAE8D"/>
                </a:solidFill>
              </a:rPr>
              <a:t>Ratios e score di bilancio</a:t>
            </a:r>
          </a:p>
          <a:p>
            <a:pPr algn="ctr">
              <a:defRPr sz="1800" b="1">
                <a:solidFill>
                  <a:srgbClr val="7FAE8D"/>
                </a:solidFill>
              </a:defRPr>
            </a:pPr>
            <a:r>
              <a:rPr sz="1800" b="1">
                <a:solidFill>
                  <a:srgbClr val="7FAE8D"/>
                </a:solidFill>
              </a:rPr>
              <a:t>potenzialmente più favorevoli</a:t>
            </a:r>
          </a:p>
        </p:txBody>
      </p:sp>
      <p:sp>
        <p:nvSpPr>
          <p:cNvPr id="15" name="Rettangolo 14">
            <a:extLst>
              <a:ext uri="{FF2B5EF4-FFF2-40B4-BE49-F238E27FC236}">
                <a16:creationId xmlns:a16="http://schemas.microsoft.com/office/drawing/2014/main" id="{C9D40D0E-64F7-45A8-906D-AB7E15CB14B7}"/>
              </a:ext>
            </a:extLst>
          </p:cNvPr>
          <p:cNvSpPr>
            <a:spLocks noGrp="1"/>
          </p:cNvSpPr>
          <p:nvPr/>
        </p:nvSpPr>
        <p:spPr>
          <a:xfrm>
            <a:off x="685800" y="5638800"/>
            <a:ext cx="10248900" cy="285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050" b="0">
                <a:solidFill>
                  <a:srgbClr val="5A6A72"/>
                </a:solidFill>
              </a:defRPr>
            </a:pPr>
            <a:r>
              <a:rPr sz="1050" b="0">
                <a:solidFill>
                  <a:srgbClr val="5A6A72"/>
                </a:solidFill>
              </a:rPr>
              <a:t>Effetti effettivi soggetti alla struttura della garanzia, alle condizioni richieste e al trattamento contabile applicabile.</a:t>
            </a:r>
          </a:p>
        </p:txBody>
      </p:sp>
    </p:spTree>
    <p:extLst>
      <p:ext uri="{BB962C8B-B14F-4D97-AF65-F5344CB8AC3E}">
        <p14:creationId xmlns:p14="http://schemas.microsoft.com/office/powerpoint/2010/main" val="1386703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B263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ttangolo 16">
            <a:extLst>
              <a:ext uri="{FF2B5EF4-FFF2-40B4-BE49-F238E27FC236}">
                <a16:creationId xmlns:a16="http://schemas.microsoft.com/office/drawing/2014/main" id="{7DCB67C1-72EA-48B3-8647-1D814653B2A3}"/>
              </a:ext>
            </a:extLst>
          </p:cNvPr>
          <p:cNvSpPr>
            <a:spLocks noGrp="1"/>
          </p:cNvSpPr>
          <p:nvPr/>
        </p:nvSpPr>
        <p:spPr>
          <a:xfrm>
            <a:off x="685800" y="457200"/>
            <a:ext cx="571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050" b="1">
                <a:solidFill>
                  <a:srgbClr val="9ACDEA"/>
                </a:solidFill>
              </a:defRPr>
            </a:pPr>
            <a:r>
              <a:rPr sz="1050" b="1">
                <a:solidFill>
                  <a:srgbClr val="9ACDEA"/>
                </a:solidFill>
              </a:rPr>
              <a:t>L’ESPERIENZA</a:t>
            </a:r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id="{2D3AFF2C-6545-4657-B1CE-F0E3C93683E0}"/>
              </a:ext>
            </a:extLst>
          </p:cNvPr>
          <p:cNvSpPr>
            <a:spLocks noGrp="1"/>
          </p:cNvSpPr>
          <p:nvPr/>
        </p:nvSpPr>
        <p:spPr>
          <a:xfrm>
            <a:off x="685800" y="781050"/>
            <a:ext cx="1082040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925" b="1">
                <a:solidFill>
                  <a:srgbClr val="FFFFFF"/>
                </a:solidFill>
              </a:defRPr>
            </a:pPr>
            <a:r>
              <a:rPr sz="2925" b="1">
                <a:solidFill>
                  <a:srgbClr val="FFFFFF"/>
                </a:solidFill>
              </a:rPr>
              <a:t>22 anni nel mercato delle garanzie. Non da ieri.</a:t>
            </a: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25E7075A-909B-463C-B811-DA7B7D1685B8}"/>
              </a:ext>
            </a:extLst>
          </p:cNvPr>
          <p:cNvSpPr>
            <a:spLocks noGrp="1"/>
          </p:cNvSpPr>
          <p:nvPr/>
        </p:nvSpPr>
        <p:spPr>
          <a:xfrm>
            <a:off x="685800" y="1714500"/>
            <a:ext cx="876300" cy="57150"/>
          </a:xfrm>
          <a:prstGeom prst="rect">
            <a:avLst/>
          </a:prstGeom>
          <a:solidFill>
            <a:srgbClr val="7FAE8D"/>
          </a:solidFill>
          <a:ln w="0">
            <a:noFill/>
            <a:prstDash val="solid"/>
          </a:ln>
        </p:spPr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CF86ECFC-D2DF-49B7-9027-4B8F225C8AD5}"/>
              </a:ext>
            </a:extLst>
          </p:cNvPr>
          <p:cNvSpPr>
            <a:spLocks noGrp="1"/>
          </p:cNvSpPr>
          <p:nvPr/>
        </p:nvSpPr>
        <p:spPr>
          <a:xfrm>
            <a:off x="685800" y="6419850"/>
            <a:ext cx="2095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825" b="1">
                <a:solidFill>
                  <a:srgbClr val="BFD2DA"/>
                </a:solidFill>
              </a:defRPr>
            </a:pPr>
            <a:r>
              <a:rPr sz="825" b="1">
                <a:solidFill>
                  <a:srgbClr val="BFD2DA"/>
                </a:solidFill>
              </a:rPr>
              <a:t>EASY BOND CREDIT  •  07</a:t>
            </a: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80D1C8D0-D32C-4831-B50B-DE3DB9E5ED44}"/>
              </a:ext>
            </a:extLst>
          </p:cNvPr>
          <p:cNvSpPr>
            <a:spLocks noGrp="1"/>
          </p:cNvSpPr>
          <p:nvPr/>
        </p:nvSpPr>
        <p:spPr>
          <a:xfrm>
            <a:off x="3000375" y="6419850"/>
            <a:ext cx="61912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825" b="1">
                <a:solidFill>
                  <a:srgbClr val="D7E5EA"/>
                </a:solidFill>
              </a:defRPr>
            </a:pPr>
            <a:r>
              <a:rPr sz="825" b="1">
                <a:solidFill>
                  <a:srgbClr val="D7E5EA"/>
                </a:solidFill>
              </a:rPr>
              <a:t>info@easybondcredit.it  •  +39 080 9019791  •  +39 339 6113986</a:t>
            </a: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6451595D-076C-474F-860F-84C8E9DAA0EF}"/>
              </a:ext>
            </a:extLst>
          </p:cNvPr>
          <p:cNvSpPr>
            <a:spLocks noGrp="1"/>
          </p:cNvSpPr>
          <p:nvPr/>
        </p:nvSpPr>
        <p:spPr>
          <a:xfrm>
            <a:off x="9429750" y="6419850"/>
            <a:ext cx="20764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825" b="1">
                <a:solidFill>
                  <a:srgbClr val="FFFFFF"/>
                </a:solidFill>
              </a:defRPr>
            </a:pPr>
            <a:r>
              <a:rPr sz="825" b="1">
                <a:solidFill>
                  <a:srgbClr val="FFFFFF"/>
                </a:solidFill>
              </a:rPr>
              <a:t>easybondcredit.it</a:t>
            </a: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330FA798-6555-41FC-A2BB-DE362552809D}"/>
              </a:ext>
            </a:extLst>
          </p:cNvPr>
          <p:cNvSpPr>
            <a:spLocks noGrp="1"/>
          </p:cNvSpPr>
          <p:nvPr/>
        </p:nvSpPr>
        <p:spPr>
          <a:xfrm>
            <a:off x="685800" y="2057400"/>
            <a:ext cx="2857500" cy="1428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8100" b="1">
                <a:solidFill>
                  <a:srgbClr val="7FAE8D"/>
                </a:solidFill>
              </a:defRPr>
            </a:pPr>
            <a:r>
              <a:rPr sz="8100" b="1">
                <a:solidFill>
                  <a:srgbClr val="7FAE8D"/>
                </a:solidFill>
              </a:rPr>
              <a:t>22</a:t>
            </a: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8DFEA263-EAD7-446D-A2B8-9A59DE22AA72}"/>
              </a:ext>
            </a:extLst>
          </p:cNvPr>
          <p:cNvSpPr>
            <a:spLocks noGrp="1"/>
          </p:cNvSpPr>
          <p:nvPr/>
        </p:nvSpPr>
        <p:spPr>
          <a:xfrm>
            <a:off x="2952750" y="2514600"/>
            <a:ext cx="2190750" cy="6667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3000" b="1">
                <a:solidFill>
                  <a:srgbClr val="FFFFFF"/>
                </a:solidFill>
              </a:defRPr>
            </a:pPr>
            <a:r>
              <a:rPr sz="3000" b="1">
                <a:solidFill>
                  <a:srgbClr val="FFFFFF"/>
                </a:solidFill>
              </a:rPr>
              <a:t>ANNI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EB0947DA-361A-4FC8-9B76-57F7B3DCDB47}"/>
              </a:ext>
            </a:extLst>
          </p:cNvPr>
          <p:cNvSpPr>
            <a:spLocks noGrp="1"/>
          </p:cNvSpPr>
          <p:nvPr/>
        </p:nvSpPr>
        <p:spPr>
          <a:xfrm>
            <a:off x="685800" y="3638550"/>
            <a:ext cx="4381500" cy="66675"/>
          </a:xfrm>
          <a:prstGeom prst="rect">
            <a:avLst/>
          </a:prstGeom>
          <a:solidFill>
            <a:srgbClr val="7FAE8D"/>
          </a:solidFill>
          <a:ln w="0">
            <a:noFill/>
            <a:prstDash val="solid"/>
          </a:ln>
        </p:spPr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55F2B2D9-57A3-4F99-A11D-0646539C8F5F}"/>
              </a:ext>
            </a:extLst>
          </p:cNvPr>
          <p:cNvSpPr>
            <a:spLocks noGrp="1"/>
          </p:cNvSpPr>
          <p:nvPr/>
        </p:nvSpPr>
        <p:spPr>
          <a:xfrm>
            <a:off x="685800" y="4000500"/>
            <a:ext cx="20002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250" b="1">
                <a:solidFill>
                  <a:srgbClr val="9ACDEA"/>
                </a:solidFill>
              </a:defRPr>
            </a:pPr>
            <a:r>
              <a:rPr sz="2250" b="1">
                <a:solidFill>
                  <a:srgbClr val="9ACDEA"/>
                </a:solidFill>
              </a:rPr>
              <a:t>6 ANNI</a:t>
            </a:r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FCA07DA4-AF8A-463E-B04A-D9F306F79C7B}"/>
              </a:ext>
            </a:extLst>
          </p:cNvPr>
          <p:cNvSpPr>
            <a:spLocks noGrp="1"/>
          </p:cNvSpPr>
          <p:nvPr/>
        </p:nvSpPr>
        <p:spPr>
          <a:xfrm>
            <a:off x="2647950" y="4000500"/>
            <a:ext cx="31432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75" b="1">
                <a:solidFill>
                  <a:srgbClr val="FFFFFF"/>
                </a:solidFill>
              </a:defRPr>
            </a:pPr>
            <a:r>
              <a:rPr sz="1875" b="1">
                <a:solidFill>
                  <a:srgbClr val="FFFFFF"/>
                </a:solidFill>
              </a:rPr>
              <a:t>LONDON MARKET</a:t>
            </a:r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DF635886-EC60-494C-8AE9-3AFF191DC49F}"/>
              </a:ext>
            </a:extLst>
          </p:cNvPr>
          <p:cNvSpPr>
            <a:spLocks noGrp="1"/>
          </p:cNvSpPr>
          <p:nvPr/>
        </p:nvSpPr>
        <p:spPr>
          <a:xfrm>
            <a:off x="685800" y="4686300"/>
            <a:ext cx="200025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250" b="1">
                <a:solidFill>
                  <a:srgbClr val="7FAE8D"/>
                </a:solidFill>
              </a:defRPr>
            </a:pPr>
            <a:r>
              <a:rPr sz="2250" b="1">
                <a:solidFill>
                  <a:srgbClr val="7FAE8D"/>
                </a:solidFill>
              </a:rPr>
              <a:t>16 ANNI</a:t>
            </a:r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id="{C75CF2AC-3724-452E-B4AD-613D7AE80251}"/>
              </a:ext>
            </a:extLst>
          </p:cNvPr>
          <p:cNvSpPr>
            <a:spLocks noGrp="1"/>
          </p:cNvSpPr>
          <p:nvPr/>
        </p:nvSpPr>
        <p:spPr>
          <a:xfrm>
            <a:off x="2647950" y="4686300"/>
            <a:ext cx="3429000" cy="4953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875" b="1">
                <a:solidFill>
                  <a:srgbClr val="FFFFFF"/>
                </a:solidFill>
              </a:defRPr>
            </a:pPr>
            <a:r>
              <a:rPr sz="1875" b="1">
                <a:solidFill>
                  <a:srgbClr val="FFFFFF"/>
                </a:solidFill>
              </a:rPr>
              <a:t>MERCATO ITALIANO</a:t>
            </a:r>
          </a:p>
        </p:txBody>
      </p:sp>
      <p:pic>
        <p:nvPicPr>
          <p:cNvPr id="30" name="Immagine 29"/>
          <p:cNvPicPr>
            <a:picLocks noChangeAspect="1"/>
          </p:cNvPicPr>
          <p:nvPr/>
        </p:nvPicPr>
        <p:blipFill>
          <a:blip r:embed="rId3"/>
          <a:stretch/>
        </p:blipFill>
        <p:spPr>
          <a:xfrm>
            <a:off x="7562850" y="1917101"/>
            <a:ext cx="3105150" cy="3176199"/>
          </a:xfrm>
          <a:prstGeom prst="rect">
            <a:avLst/>
          </a:prstGeom>
        </p:spPr>
      </p:pic>
      <p:sp>
        <p:nvSpPr>
          <p:cNvPr id="15" name="Rettangolo con angoli arrotondati 14">
            <a:extLst>
              <a:ext uri="{FF2B5EF4-FFF2-40B4-BE49-F238E27FC236}">
                <a16:creationId xmlns:a16="http://schemas.microsoft.com/office/drawing/2014/main" id="{714C22B1-962D-4416-85D2-BD665B92AC26}"/>
              </a:ext>
            </a:extLst>
          </p:cNvPr>
          <p:cNvSpPr>
            <a:spLocks noGrp="1"/>
          </p:cNvSpPr>
          <p:nvPr/>
        </p:nvSpPr>
        <p:spPr>
          <a:xfrm>
            <a:off x="7010400" y="5353050"/>
            <a:ext cx="4248150" cy="495300"/>
          </a:xfrm>
          <a:prstGeom prst="roundRect">
            <a:avLst>
              <a:gd name="adj" fmla="val 26923"/>
            </a:avLst>
          </a:prstGeom>
          <a:solidFill>
            <a:srgbClr val="7FAE8D"/>
          </a:solidFill>
          <a:ln w="0">
            <a:noFill/>
            <a:prstDash val="solid"/>
          </a:ln>
        </p:spPr>
      </p:sp>
      <p:sp>
        <p:nvSpPr>
          <p:cNvPr id="16" name="Rettangolo 15">
            <a:extLst>
              <a:ext uri="{FF2B5EF4-FFF2-40B4-BE49-F238E27FC236}">
                <a16:creationId xmlns:a16="http://schemas.microsoft.com/office/drawing/2014/main" id="{53EF85AC-B9AE-4920-9683-72A4937B3495}"/>
              </a:ext>
            </a:extLst>
          </p:cNvPr>
          <p:cNvSpPr>
            <a:spLocks noGrp="1"/>
          </p:cNvSpPr>
          <p:nvPr/>
        </p:nvSpPr>
        <p:spPr>
          <a:xfrm>
            <a:off x="7162800" y="5457825"/>
            <a:ext cx="39433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350" b="1">
                <a:solidFill>
                  <a:srgbClr val="0B2638"/>
                </a:solidFill>
              </a:defRPr>
            </a:pPr>
            <a:r>
              <a:rPr sz="1350" b="1">
                <a:solidFill>
                  <a:srgbClr val="0B2638"/>
                </a:solidFill>
              </a:rPr>
              <a:t>ESPERIENZA CHE LEGGE IL RISCHIO.</a:t>
            </a:r>
          </a:p>
        </p:txBody>
      </p:sp>
    </p:spTree>
    <p:extLst>
      <p:ext uri="{BB962C8B-B14F-4D97-AF65-F5344CB8AC3E}">
        <p14:creationId xmlns:p14="http://schemas.microsoft.com/office/powerpoint/2010/main" val="17643550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F3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ttangolo 13">
            <a:extLst>
              <a:ext uri="{FF2B5EF4-FFF2-40B4-BE49-F238E27FC236}">
                <a16:creationId xmlns:a16="http://schemas.microsoft.com/office/drawing/2014/main" id="{5E46B3EE-E01B-41C3-8461-7C5136C8DF1C}"/>
              </a:ext>
            </a:extLst>
          </p:cNvPr>
          <p:cNvSpPr>
            <a:spLocks noGrp="1"/>
          </p:cNvSpPr>
          <p:nvPr/>
        </p:nvSpPr>
        <p:spPr>
          <a:xfrm>
            <a:off x="685800" y="457200"/>
            <a:ext cx="571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050" b="1">
                <a:solidFill>
                  <a:srgbClr val="679DB8"/>
                </a:solidFill>
              </a:defRPr>
            </a:pPr>
            <a:r>
              <a:rPr sz="1050" b="1">
                <a:solidFill>
                  <a:srgbClr val="679DB8"/>
                </a:solidFill>
              </a:rPr>
              <a:t>IL NOSTRO NOME</a:t>
            </a:r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id="{70CFB22E-43AF-423F-A6D9-1554C8F17A4C}"/>
              </a:ext>
            </a:extLst>
          </p:cNvPr>
          <p:cNvSpPr>
            <a:spLocks noGrp="1"/>
          </p:cNvSpPr>
          <p:nvPr/>
        </p:nvSpPr>
        <p:spPr>
          <a:xfrm>
            <a:off x="685800" y="781050"/>
            <a:ext cx="1082040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925" b="1">
                <a:solidFill>
                  <a:srgbClr val="102631"/>
                </a:solidFill>
              </a:defRPr>
            </a:pPr>
            <a:r>
              <a:rPr sz="2925" b="1">
                <a:solidFill>
                  <a:srgbClr val="102631"/>
                </a:solidFill>
              </a:rPr>
              <a:t>Easy Bond Credit significa fideiussioni facili.</a:t>
            </a: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2A7A9FF0-63B7-47EC-992F-F203B00C5720}"/>
              </a:ext>
            </a:extLst>
          </p:cNvPr>
          <p:cNvSpPr>
            <a:spLocks noGrp="1"/>
          </p:cNvSpPr>
          <p:nvPr/>
        </p:nvSpPr>
        <p:spPr>
          <a:xfrm>
            <a:off x="685800" y="1714500"/>
            <a:ext cx="876300" cy="57150"/>
          </a:xfrm>
          <a:prstGeom prst="rect">
            <a:avLst/>
          </a:prstGeom>
          <a:solidFill>
            <a:srgbClr val="679DB8"/>
          </a:solidFill>
          <a:ln w="0">
            <a:noFill/>
            <a:prstDash val="solid"/>
          </a:ln>
        </p:spPr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EDF8A53E-6FEE-489D-8F3C-9BBC5E40CAAD}"/>
              </a:ext>
            </a:extLst>
          </p:cNvPr>
          <p:cNvSpPr>
            <a:spLocks noGrp="1"/>
          </p:cNvSpPr>
          <p:nvPr/>
        </p:nvSpPr>
        <p:spPr>
          <a:xfrm>
            <a:off x="685800" y="6419850"/>
            <a:ext cx="2095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825" b="1">
                <a:solidFill>
                  <a:srgbClr val="5A6A72"/>
                </a:solidFill>
              </a:defRPr>
            </a:pPr>
            <a:r>
              <a:rPr sz="825" b="1">
                <a:solidFill>
                  <a:srgbClr val="5A6A72"/>
                </a:solidFill>
              </a:rPr>
              <a:t>EASY BOND CREDIT  •  08</a:t>
            </a: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DBC4212E-F23F-41B3-9FBA-ADB8C7F19514}"/>
              </a:ext>
            </a:extLst>
          </p:cNvPr>
          <p:cNvSpPr>
            <a:spLocks noGrp="1"/>
          </p:cNvSpPr>
          <p:nvPr/>
        </p:nvSpPr>
        <p:spPr>
          <a:xfrm>
            <a:off x="3000375" y="6419850"/>
            <a:ext cx="61912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825" b="1">
                <a:solidFill>
                  <a:srgbClr val="5A6A72"/>
                </a:solidFill>
              </a:defRPr>
            </a:pPr>
            <a:r>
              <a:rPr sz="825" b="1">
                <a:solidFill>
                  <a:srgbClr val="5A6A72"/>
                </a:solidFill>
              </a:rPr>
              <a:t>info@easybondcredit.it  •  +39 080 9019791  •  +39 339 6113986</a:t>
            </a: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BDD6889B-5765-43D5-A76A-329D068DBAA3}"/>
              </a:ext>
            </a:extLst>
          </p:cNvPr>
          <p:cNvSpPr>
            <a:spLocks noGrp="1"/>
          </p:cNvSpPr>
          <p:nvPr/>
        </p:nvSpPr>
        <p:spPr>
          <a:xfrm>
            <a:off x="9429750" y="6419850"/>
            <a:ext cx="20764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825" b="1">
                <a:solidFill>
                  <a:srgbClr val="7FAE8D"/>
                </a:solidFill>
              </a:defRPr>
            </a:pPr>
            <a:r>
              <a:rPr sz="825" b="1">
                <a:solidFill>
                  <a:srgbClr val="7FAE8D"/>
                </a:solidFill>
              </a:rPr>
              <a:t>easybondcredit.it</a:t>
            </a:r>
          </a:p>
        </p:txBody>
      </p:sp>
      <p:sp>
        <p:nvSpPr>
          <p:cNvPr id="7" name="Rettangolo 6">
            <a:extLst>
              <a:ext uri="{FF2B5EF4-FFF2-40B4-BE49-F238E27FC236}">
                <a16:creationId xmlns:a16="http://schemas.microsoft.com/office/drawing/2014/main" id="{0B25D171-D851-4E92-8DA7-19E2847D4A7D}"/>
              </a:ext>
            </a:extLst>
          </p:cNvPr>
          <p:cNvSpPr>
            <a:spLocks noGrp="1"/>
          </p:cNvSpPr>
          <p:nvPr/>
        </p:nvSpPr>
        <p:spPr>
          <a:xfrm>
            <a:off x="685800" y="2209800"/>
            <a:ext cx="333375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4950" b="1">
                <a:solidFill>
                  <a:srgbClr val="7FAE8D"/>
                </a:solidFill>
              </a:defRPr>
            </a:pPr>
            <a:r>
              <a:rPr sz="4950" b="1">
                <a:solidFill>
                  <a:srgbClr val="7FAE8D"/>
                </a:solidFill>
              </a:rPr>
              <a:t>EASY</a:t>
            </a:r>
          </a:p>
        </p:txBody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5089D176-BB67-4C3E-AAA8-8D09C21F3DC7}"/>
              </a:ext>
            </a:extLst>
          </p:cNvPr>
          <p:cNvSpPr>
            <a:spLocks noGrp="1"/>
          </p:cNvSpPr>
          <p:nvPr/>
        </p:nvSpPr>
        <p:spPr>
          <a:xfrm>
            <a:off x="4953000" y="2362200"/>
            <a:ext cx="514350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3150" b="1">
                <a:solidFill>
                  <a:srgbClr val="0B2638"/>
                </a:solidFill>
              </a:defRPr>
            </a:pPr>
            <a:r>
              <a:rPr sz="3150" b="1">
                <a:solidFill>
                  <a:srgbClr val="0B2638"/>
                </a:solidFill>
              </a:rPr>
              <a:t>SEMPLICE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AE94A0F3-DC60-498D-8761-956C2BEE07B2}"/>
              </a:ext>
            </a:extLst>
          </p:cNvPr>
          <p:cNvSpPr>
            <a:spLocks noGrp="1"/>
          </p:cNvSpPr>
          <p:nvPr/>
        </p:nvSpPr>
        <p:spPr>
          <a:xfrm>
            <a:off x="685800" y="3314700"/>
            <a:ext cx="333375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4950" b="1">
                <a:solidFill>
                  <a:srgbClr val="679DB8"/>
                </a:solidFill>
              </a:defRPr>
            </a:pPr>
            <a:r>
              <a:rPr sz="4950" b="1">
                <a:solidFill>
                  <a:srgbClr val="679DB8"/>
                </a:solidFill>
              </a:rPr>
              <a:t>BOND</a:t>
            </a:r>
          </a:p>
        </p:txBody>
      </p:sp>
      <p:sp>
        <p:nvSpPr>
          <p:cNvPr id="10" name="Rettangolo 9">
            <a:extLst>
              <a:ext uri="{FF2B5EF4-FFF2-40B4-BE49-F238E27FC236}">
                <a16:creationId xmlns:a16="http://schemas.microsoft.com/office/drawing/2014/main" id="{1F28477B-1E1B-417A-BE9F-8E000F7B30C2}"/>
              </a:ext>
            </a:extLst>
          </p:cNvPr>
          <p:cNvSpPr>
            <a:spLocks noGrp="1"/>
          </p:cNvSpPr>
          <p:nvPr/>
        </p:nvSpPr>
        <p:spPr>
          <a:xfrm>
            <a:off x="4953000" y="3467100"/>
            <a:ext cx="5810250" cy="6286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3150" b="1">
                <a:solidFill>
                  <a:srgbClr val="0B2638"/>
                </a:solidFill>
              </a:defRPr>
            </a:pPr>
            <a:r>
              <a:rPr sz="3150" b="1">
                <a:solidFill>
                  <a:srgbClr val="0B2638"/>
                </a:solidFill>
              </a:rPr>
              <a:t>FIDEIUSSIONE</a:t>
            </a:r>
          </a:p>
        </p:txBody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EB3552E4-9850-4880-B57B-2EA45A599C89}"/>
              </a:ext>
            </a:extLst>
          </p:cNvPr>
          <p:cNvSpPr>
            <a:spLocks noGrp="1"/>
          </p:cNvSpPr>
          <p:nvPr/>
        </p:nvSpPr>
        <p:spPr>
          <a:xfrm>
            <a:off x="685800" y="4591050"/>
            <a:ext cx="10077450" cy="66675"/>
          </a:xfrm>
          <a:prstGeom prst="rect">
            <a:avLst/>
          </a:prstGeom>
          <a:solidFill>
            <a:srgbClr val="7FAE8D"/>
          </a:solidFill>
          <a:ln w="0">
            <a:noFill/>
            <a:prstDash val="solid"/>
          </a:ln>
        </p:spPr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066AF1BE-4909-4771-99AD-62C32583E717}"/>
              </a:ext>
            </a:extLst>
          </p:cNvPr>
          <p:cNvSpPr>
            <a:spLocks noGrp="1"/>
          </p:cNvSpPr>
          <p:nvPr/>
        </p:nvSpPr>
        <p:spPr>
          <a:xfrm>
            <a:off x="685800" y="4914900"/>
            <a:ext cx="10077450" cy="552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550" b="1">
                <a:solidFill>
                  <a:srgbClr val="102631"/>
                </a:solidFill>
              </a:defRPr>
            </a:pPr>
            <a:r>
              <a:rPr sz="2550" b="1">
                <a:solidFill>
                  <a:srgbClr val="102631"/>
                </a:solidFill>
              </a:rPr>
              <a:t>A BUON INTENDITOR, POCHE PAROLE.</a:t>
            </a:r>
          </a:p>
        </p:txBody>
      </p:sp>
      <p:sp>
        <p:nvSpPr>
          <p:cNvPr id="13" name="Rettangolo 12">
            <a:extLst>
              <a:ext uri="{FF2B5EF4-FFF2-40B4-BE49-F238E27FC236}">
                <a16:creationId xmlns:a16="http://schemas.microsoft.com/office/drawing/2014/main" id="{821E1BE2-326C-43C6-A30F-07EBEABCD8C9}"/>
              </a:ext>
            </a:extLst>
          </p:cNvPr>
          <p:cNvSpPr>
            <a:spLocks noGrp="1"/>
          </p:cNvSpPr>
          <p:nvPr/>
        </p:nvSpPr>
        <p:spPr>
          <a:xfrm>
            <a:off x="685800" y="5581650"/>
            <a:ext cx="100774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500" b="1">
                <a:solidFill>
                  <a:srgbClr val="5A6A72"/>
                </a:solidFill>
              </a:defRPr>
            </a:pPr>
            <a:r>
              <a:rPr sz="1500" b="1">
                <a:solidFill>
                  <a:srgbClr val="5A6A72"/>
                </a:solidFill>
              </a:rPr>
              <a:t>Voi portate la pratica. Noi rendiamo chiaro il percorso.</a:t>
            </a:r>
          </a:p>
        </p:txBody>
      </p:sp>
    </p:spTree>
    <p:extLst>
      <p:ext uri="{BB962C8B-B14F-4D97-AF65-F5344CB8AC3E}">
        <p14:creationId xmlns:p14="http://schemas.microsoft.com/office/powerpoint/2010/main" val="4665763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ttangolo 16">
            <a:extLst>
              <a:ext uri="{FF2B5EF4-FFF2-40B4-BE49-F238E27FC236}">
                <a16:creationId xmlns:a16="http://schemas.microsoft.com/office/drawing/2014/main" id="{9981FD2F-1643-46B6-9999-70E21D5B3836}"/>
              </a:ext>
            </a:extLst>
          </p:cNvPr>
          <p:cNvSpPr>
            <a:spLocks noGrp="1"/>
          </p:cNvSpPr>
          <p:nvPr/>
        </p:nvSpPr>
        <p:spPr>
          <a:xfrm>
            <a:off x="685800" y="457200"/>
            <a:ext cx="5715000" cy="2286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1050" b="1">
                <a:solidFill>
                  <a:srgbClr val="679DB8"/>
                </a:solidFill>
              </a:defRPr>
            </a:pPr>
            <a:r>
              <a:rPr sz="1050" b="1">
                <a:solidFill>
                  <a:srgbClr val="679DB8"/>
                </a:solidFill>
              </a:rPr>
              <a:t>IL MODELLO</a:t>
            </a:r>
          </a:p>
        </p:txBody>
      </p:sp>
      <p:sp>
        <p:nvSpPr>
          <p:cNvPr id="2" name="Rettangolo 1">
            <a:extLst>
              <a:ext uri="{FF2B5EF4-FFF2-40B4-BE49-F238E27FC236}">
                <a16:creationId xmlns:a16="http://schemas.microsoft.com/office/drawing/2014/main" id="{8FCB7BFE-A393-4374-83FE-6C12831A5164}"/>
              </a:ext>
            </a:extLst>
          </p:cNvPr>
          <p:cNvSpPr>
            <a:spLocks noGrp="1"/>
          </p:cNvSpPr>
          <p:nvPr/>
        </p:nvSpPr>
        <p:spPr>
          <a:xfrm>
            <a:off x="685800" y="781050"/>
            <a:ext cx="10820400" cy="857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2925" b="1">
                <a:solidFill>
                  <a:srgbClr val="102631"/>
                </a:solidFill>
              </a:defRPr>
            </a:pPr>
            <a:r>
              <a:rPr sz="2925" b="1">
                <a:solidFill>
                  <a:srgbClr val="102631"/>
                </a:solidFill>
              </a:rPr>
              <a:t>Noi non inoltriamo pratiche. Le governiamo.</a:t>
            </a:r>
          </a:p>
        </p:txBody>
      </p:sp>
      <p:sp>
        <p:nvSpPr>
          <p:cNvPr id="3" name="Rettangolo 2">
            <a:extLst>
              <a:ext uri="{FF2B5EF4-FFF2-40B4-BE49-F238E27FC236}">
                <a16:creationId xmlns:a16="http://schemas.microsoft.com/office/drawing/2014/main" id="{AEB2EEFD-B3E4-4924-8332-CEFAEF18158D}"/>
              </a:ext>
            </a:extLst>
          </p:cNvPr>
          <p:cNvSpPr>
            <a:spLocks noGrp="1"/>
          </p:cNvSpPr>
          <p:nvPr/>
        </p:nvSpPr>
        <p:spPr>
          <a:xfrm>
            <a:off x="685800" y="1714500"/>
            <a:ext cx="876300" cy="57150"/>
          </a:xfrm>
          <a:prstGeom prst="rect">
            <a:avLst/>
          </a:prstGeom>
          <a:solidFill>
            <a:srgbClr val="679DB8"/>
          </a:solidFill>
          <a:ln w="0">
            <a:noFill/>
            <a:prstDash val="solid"/>
          </a:ln>
        </p:spPr>
      </p:sp>
      <p:sp>
        <p:nvSpPr>
          <p:cNvPr id="4" name="Rettangolo 3">
            <a:extLst>
              <a:ext uri="{FF2B5EF4-FFF2-40B4-BE49-F238E27FC236}">
                <a16:creationId xmlns:a16="http://schemas.microsoft.com/office/drawing/2014/main" id="{D44EF53E-2AA5-414D-9C4E-65250E3DFA83}"/>
              </a:ext>
            </a:extLst>
          </p:cNvPr>
          <p:cNvSpPr>
            <a:spLocks noGrp="1"/>
          </p:cNvSpPr>
          <p:nvPr/>
        </p:nvSpPr>
        <p:spPr>
          <a:xfrm>
            <a:off x="685800" y="6419850"/>
            <a:ext cx="209550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l">
              <a:defRPr sz="825" b="1">
                <a:solidFill>
                  <a:srgbClr val="5A6A72"/>
                </a:solidFill>
              </a:defRPr>
            </a:pPr>
            <a:r>
              <a:rPr sz="825" b="1">
                <a:solidFill>
                  <a:srgbClr val="5A6A72"/>
                </a:solidFill>
              </a:rPr>
              <a:t>EASY BOND CREDIT  •  09</a:t>
            </a:r>
          </a:p>
        </p:txBody>
      </p:sp>
      <p:sp>
        <p:nvSpPr>
          <p:cNvPr id="5" name="Rettangolo 4">
            <a:extLst>
              <a:ext uri="{FF2B5EF4-FFF2-40B4-BE49-F238E27FC236}">
                <a16:creationId xmlns:a16="http://schemas.microsoft.com/office/drawing/2014/main" id="{59018B2D-465E-4F63-A916-6ACB615C69A7}"/>
              </a:ext>
            </a:extLst>
          </p:cNvPr>
          <p:cNvSpPr>
            <a:spLocks noGrp="1"/>
          </p:cNvSpPr>
          <p:nvPr/>
        </p:nvSpPr>
        <p:spPr>
          <a:xfrm>
            <a:off x="3000375" y="6419850"/>
            <a:ext cx="61912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825" b="1">
                <a:solidFill>
                  <a:srgbClr val="5A6A72"/>
                </a:solidFill>
              </a:defRPr>
            </a:pPr>
            <a:r>
              <a:rPr sz="825" b="1">
                <a:solidFill>
                  <a:srgbClr val="5A6A72"/>
                </a:solidFill>
              </a:rPr>
              <a:t>info@easybondcredit.it  •  +39 080 9019791  •  +39 339 6113986</a:t>
            </a:r>
          </a:p>
        </p:txBody>
      </p:sp>
      <p:sp>
        <p:nvSpPr>
          <p:cNvPr id="6" name="Rettangolo 5">
            <a:extLst>
              <a:ext uri="{FF2B5EF4-FFF2-40B4-BE49-F238E27FC236}">
                <a16:creationId xmlns:a16="http://schemas.microsoft.com/office/drawing/2014/main" id="{CD871130-8493-4141-9EC7-7BF1C836F0F9}"/>
              </a:ext>
            </a:extLst>
          </p:cNvPr>
          <p:cNvSpPr>
            <a:spLocks noGrp="1"/>
          </p:cNvSpPr>
          <p:nvPr/>
        </p:nvSpPr>
        <p:spPr>
          <a:xfrm>
            <a:off x="9429750" y="6419850"/>
            <a:ext cx="2076450" cy="1714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r">
              <a:defRPr sz="825" b="1">
                <a:solidFill>
                  <a:srgbClr val="7FAE8D"/>
                </a:solidFill>
              </a:defRPr>
            </a:pPr>
            <a:r>
              <a:rPr sz="825" b="1">
                <a:solidFill>
                  <a:srgbClr val="7FAE8D"/>
                </a:solidFill>
              </a:rPr>
              <a:t>easybondcredit.it</a:t>
            </a:r>
          </a:p>
        </p:txBody>
      </p:sp>
      <p:sp>
        <p:nvSpPr>
          <p:cNvPr id="7" name="Rettangolo con angoli arrotondati 6">
            <a:extLst>
              <a:ext uri="{FF2B5EF4-FFF2-40B4-BE49-F238E27FC236}">
                <a16:creationId xmlns:a16="http://schemas.microsoft.com/office/drawing/2014/main" id="{8B383270-8D85-4F7E-9213-5231C973F26A}"/>
              </a:ext>
            </a:extLst>
          </p:cNvPr>
          <p:cNvSpPr>
            <a:spLocks noGrp="1"/>
          </p:cNvSpPr>
          <p:nvPr/>
        </p:nvSpPr>
        <p:spPr>
          <a:xfrm>
            <a:off x="685800" y="2133600"/>
            <a:ext cx="3143250" cy="3143250"/>
          </a:xfrm>
          <a:prstGeom prst="roundRect">
            <a:avLst>
              <a:gd name="adj" fmla="val 7879"/>
            </a:avLst>
          </a:prstGeom>
          <a:solidFill>
            <a:srgbClr val="0B2638"/>
          </a:solidFill>
          <a:ln w="0">
            <a:noFill/>
            <a:prstDash val="solid"/>
          </a:ln>
        </p:spPr>
      </p:sp>
      <p:sp>
        <p:nvSpPr>
          <p:cNvPr id="8" name="Rettangolo 7">
            <a:extLst>
              <a:ext uri="{FF2B5EF4-FFF2-40B4-BE49-F238E27FC236}">
                <a16:creationId xmlns:a16="http://schemas.microsoft.com/office/drawing/2014/main" id="{430C8825-346D-47F7-987E-29EFC065CFF0}"/>
              </a:ext>
            </a:extLst>
          </p:cNvPr>
          <p:cNvSpPr>
            <a:spLocks noGrp="1"/>
          </p:cNvSpPr>
          <p:nvPr/>
        </p:nvSpPr>
        <p:spPr>
          <a:xfrm>
            <a:off x="971550" y="2457450"/>
            <a:ext cx="25717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1">
                <a:solidFill>
                  <a:srgbClr val="9ACDEA"/>
                </a:solidFill>
              </a:defRPr>
            </a:pPr>
            <a:r>
              <a:rPr sz="1200" b="1">
                <a:solidFill>
                  <a:srgbClr val="9ACDEA"/>
                </a:solidFill>
              </a:rPr>
              <a:t>SPECIALIZZAZIONE</a:t>
            </a:r>
          </a:p>
        </p:txBody>
      </p:sp>
      <p:sp>
        <p:nvSpPr>
          <p:cNvPr id="9" name="Rettangolo 8">
            <a:extLst>
              <a:ext uri="{FF2B5EF4-FFF2-40B4-BE49-F238E27FC236}">
                <a16:creationId xmlns:a16="http://schemas.microsoft.com/office/drawing/2014/main" id="{C0B12A0C-DE1F-4A64-B97A-8DFD6A09835C}"/>
              </a:ext>
            </a:extLst>
          </p:cNvPr>
          <p:cNvSpPr>
            <a:spLocks noGrp="1"/>
          </p:cNvSpPr>
          <p:nvPr/>
        </p:nvSpPr>
        <p:spPr>
          <a:xfrm>
            <a:off x="990600" y="3105150"/>
            <a:ext cx="2533650" cy="1238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325" b="1">
                <a:solidFill>
                  <a:srgbClr val="FFFFFF"/>
                </a:solidFill>
              </a:defRPr>
            </a:pPr>
            <a:r>
              <a:rPr sz="2325" b="1">
                <a:solidFill>
                  <a:srgbClr val="FFFFFF"/>
                </a:solidFill>
              </a:rPr>
              <a:t>Focus verticale</a:t>
            </a:r>
          </a:p>
          <a:p>
            <a:pPr algn="ctr">
              <a:defRPr sz="2325" b="1">
                <a:solidFill>
                  <a:srgbClr val="FFFFFF"/>
                </a:solidFill>
              </a:defRPr>
            </a:pPr>
            <a:r>
              <a:rPr sz="2325" b="1">
                <a:solidFill>
                  <a:srgbClr val="FFFFFF"/>
                </a:solidFill>
              </a:rPr>
              <a:t>sul mondo delle</a:t>
            </a:r>
          </a:p>
          <a:p>
            <a:pPr algn="ctr">
              <a:defRPr sz="2325" b="1">
                <a:solidFill>
                  <a:srgbClr val="FFFFFF"/>
                </a:solidFill>
              </a:defRPr>
            </a:pPr>
            <a:r>
              <a:rPr sz="2325" b="1">
                <a:solidFill>
                  <a:srgbClr val="FFFFFF"/>
                </a:solidFill>
              </a:rPr>
              <a:t>garanzie</a:t>
            </a:r>
          </a:p>
        </p:txBody>
      </p:sp>
      <p:sp>
        <p:nvSpPr>
          <p:cNvPr id="10" name="Rettangolo con angoli arrotondati 9">
            <a:extLst>
              <a:ext uri="{FF2B5EF4-FFF2-40B4-BE49-F238E27FC236}">
                <a16:creationId xmlns:a16="http://schemas.microsoft.com/office/drawing/2014/main" id="{DF905D32-9368-466F-A41F-E954EE7205E1}"/>
              </a:ext>
            </a:extLst>
          </p:cNvPr>
          <p:cNvSpPr>
            <a:spLocks noGrp="1"/>
          </p:cNvSpPr>
          <p:nvPr/>
        </p:nvSpPr>
        <p:spPr>
          <a:xfrm>
            <a:off x="4229100" y="2133600"/>
            <a:ext cx="3143250" cy="3143250"/>
          </a:xfrm>
          <a:prstGeom prst="roundRect">
            <a:avLst>
              <a:gd name="adj" fmla="val 7879"/>
            </a:avLst>
          </a:prstGeom>
          <a:solidFill>
            <a:srgbClr val="EAF3EF"/>
          </a:solidFill>
          <a:ln w="0">
            <a:noFill/>
            <a:prstDash val="solid"/>
          </a:ln>
        </p:spPr>
      </p:sp>
      <p:sp>
        <p:nvSpPr>
          <p:cNvPr id="11" name="Rettangolo 10">
            <a:extLst>
              <a:ext uri="{FF2B5EF4-FFF2-40B4-BE49-F238E27FC236}">
                <a16:creationId xmlns:a16="http://schemas.microsoft.com/office/drawing/2014/main" id="{0B743B8F-515B-475D-B0F3-90DD829AB3B0}"/>
              </a:ext>
            </a:extLst>
          </p:cNvPr>
          <p:cNvSpPr>
            <a:spLocks noGrp="1"/>
          </p:cNvSpPr>
          <p:nvPr/>
        </p:nvSpPr>
        <p:spPr>
          <a:xfrm>
            <a:off x="4514850" y="2457450"/>
            <a:ext cx="25717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1">
                <a:solidFill>
                  <a:srgbClr val="7FAE8D"/>
                </a:solidFill>
              </a:defRPr>
            </a:pPr>
            <a:r>
              <a:rPr sz="1200" b="1">
                <a:solidFill>
                  <a:srgbClr val="7FAE8D"/>
                </a:solidFill>
              </a:rPr>
              <a:t>REGIA</a:t>
            </a:r>
          </a:p>
        </p:txBody>
      </p:sp>
      <p:sp>
        <p:nvSpPr>
          <p:cNvPr id="12" name="Rettangolo 11">
            <a:extLst>
              <a:ext uri="{FF2B5EF4-FFF2-40B4-BE49-F238E27FC236}">
                <a16:creationId xmlns:a16="http://schemas.microsoft.com/office/drawing/2014/main" id="{20FC0030-C175-44C5-9ED9-814169B63695}"/>
              </a:ext>
            </a:extLst>
          </p:cNvPr>
          <p:cNvSpPr>
            <a:spLocks noGrp="1"/>
          </p:cNvSpPr>
          <p:nvPr/>
        </p:nvSpPr>
        <p:spPr>
          <a:xfrm>
            <a:off x="4552950" y="3105150"/>
            <a:ext cx="2495550" cy="1238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325" b="1">
                <a:solidFill>
                  <a:srgbClr val="102631"/>
                </a:solidFill>
              </a:defRPr>
            </a:pPr>
            <a:r>
              <a:rPr sz="2325" b="1">
                <a:solidFill>
                  <a:srgbClr val="102631"/>
                </a:solidFill>
              </a:rPr>
              <a:t>Un unico punto</a:t>
            </a:r>
          </a:p>
          <a:p>
            <a:pPr algn="ctr">
              <a:defRPr sz="2325" b="1">
                <a:solidFill>
                  <a:srgbClr val="102631"/>
                </a:solidFill>
              </a:defRPr>
            </a:pPr>
            <a:r>
              <a:rPr sz="2325" b="1">
                <a:solidFill>
                  <a:srgbClr val="102631"/>
                </a:solidFill>
              </a:rPr>
              <a:t>di coordinamento</a:t>
            </a:r>
          </a:p>
          <a:p>
            <a:pPr algn="ctr">
              <a:defRPr sz="2325" b="1">
                <a:solidFill>
                  <a:srgbClr val="102631"/>
                </a:solidFill>
              </a:defRPr>
            </a:pPr>
            <a:r>
              <a:rPr sz="2325" b="1">
                <a:solidFill>
                  <a:srgbClr val="102631"/>
                </a:solidFill>
              </a:rPr>
              <a:t>della pratica</a:t>
            </a:r>
          </a:p>
        </p:txBody>
      </p:sp>
      <p:sp>
        <p:nvSpPr>
          <p:cNvPr id="13" name="Rettangolo con angoli arrotondati 12">
            <a:extLst>
              <a:ext uri="{FF2B5EF4-FFF2-40B4-BE49-F238E27FC236}">
                <a16:creationId xmlns:a16="http://schemas.microsoft.com/office/drawing/2014/main" id="{6F3024D0-9A19-49EB-8B22-010F5CF4118B}"/>
              </a:ext>
            </a:extLst>
          </p:cNvPr>
          <p:cNvSpPr>
            <a:spLocks noGrp="1"/>
          </p:cNvSpPr>
          <p:nvPr/>
        </p:nvSpPr>
        <p:spPr>
          <a:xfrm>
            <a:off x="7772400" y="2133600"/>
            <a:ext cx="3143250" cy="3143250"/>
          </a:xfrm>
          <a:prstGeom prst="roundRect">
            <a:avLst>
              <a:gd name="adj" fmla="val 7879"/>
            </a:avLst>
          </a:prstGeom>
          <a:solidFill>
            <a:srgbClr val="EAF1F5"/>
          </a:solidFill>
          <a:ln w="0">
            <a:noFill/>
            <a:prstDash val="solid"/>
          </a:ln>
        </p:spPr>
      </p:sp>
      <p:sp>
        <p:nvSpPr>
          <p:cNvPr id="14" name="Rettangolo 13">
            <a:extLst>
              <a:ext uri="{FF2B5EF4-FFF2-40B4-BE49-F238E27FC236}">
                <a16:creationId xmlns:a16="http://schemas.microsoft.com/office/drawing/2014/main" id="{4FC77AA6-AE37-4F01-876C-A9FEDC0947D8}"/>
              </a:ext>
            </a:extLst>
          </p:cNvPr>
          <p:cNvSpPr>
            <a:spLocks noGrp="1"/>
          </p:cNvSpPr>
          <p:nvPr/>
        </p:nvSpPr>
        <p:spPr>
          <a:xfrm>
            <a:off x="8058150" y="2457450"/>
            <a:ext cx="2571750" cy="26670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200" b="1">
                <a:solidFill>
                  <a:srgbClr val="679DB8"/>
                </a:solidFill>
              </a:defRPr>
            </a:pPr>
            <a:r>
              <a:rPr sz="1200" b="1">
                <a:solidFill>
                  <a:srgbClr val="679DB8"/>
                </a:solidFill>
              </a:rPr>
              <a:t>MERCATO</a:t>
            </a:r>
          </a:p>
        </p:txBody>
      </p:sp>
      <p:sp>
        <p:nvSpPr>
          <p:cNvPr id="15" name="Rettangolo 14">
            <a:extLst>
              <a:ext uri="{FF2B5EF4-FFF2-40B4-BE49-F238E27FC236}">
                <a16:creationId xmlns:a16="http://schemas.microsoft.com/office/drawing/2014/main" id="{092904D6-282D-4FA6-9090-27978B2F8EA1}"/>
              </a:ext>
            </a:extLst>
          </p:cNvPr>
          <p:cNvSpPr>
            <a:spLocks noGrp="1"/>
          </p:cNvSpPr>
          <p:nvPr/>
        </p:nvSpPr>
        <p:spPr>
          <a:xfrm>
            <a:off x="8096250" y="3105150"/>
            <a:ext cx="2495550" cy="12382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2325" b="1">
                <a:solidFill>
                  <a:srgbClr val="0B2638"/>
                </a:solidFill>
              </a:defRPr>
            </a:pPr>
            <a:r>
              <a:rPr sz="2325" b="1">
                <a:solidFill>
                  <a:srgbClr val="0B2638"/>
                </a:solidFill>
              </a:rPr>
              <a:t>Dialogo orientato</a:t>
            </a:r>
          </a:p>
          <a:p>
            <a:pPr algn="ctr">
              <a:defRPr sz="2325" b="1">
                <a:solidFill>
                  <a:srgbClr val="0B2638"/>
                </a:solidFill>
              </a:defRPr>
            </a:pPr>
            <a:r>
              <a:rPr sz="2325" b="1">
                <a:solidFill>
                  <a:srgbClr val="0B2638"/>
                </a:solidFill>
              </a:rPr>
              <a:t>alla soluzione</a:t>
            </a:r>
          </a:p>
          <a:p>
            <a:pPr algn="ctr">
              <a:defRPr sz="2325" b="1">
                <a:solidFill>
                  <a:srgbClr val="0B2638"/>
                </a:solidFill>
              </a:defRPr>
            </a:pPr>
            <a:r>
              <a:rPr sz="2325" b="1">
                <a:solidFill>
                  <a:srgbClr val="0B2638"/>
                </a:solidFill>
              </a:rPr>
              <a:t>assicurativa</a:t>
            </a:r>
          </a:p>
        </p:txBody>
      </p:sp>
      <p:sp>
        <p:nvSpPr>
          <p:cNvPr id="16" name="Rettangolo 15">
            <a:extLst>
              <a:ext uri="{FF2B5EF4-FFF2-40B4-BE49-F238E27FC236}">
                <a16:creationId xmlns:a16="http://schemas.microsoft.com/office/drawing/2014/main" id="{AF7EDB31-B0A7-441B-83EC-E9C4506E60A6}"/>
              </a:ext>
            </a:extLst>
          </p:cNvPr>
          <p:cNvSpPr>
            <a:spLocks noGrp="1"/>
          </p:cNvSpPr>
          <p:nvPr/>
        </p:nvSpPr>
        <p:spPr>
          <a:xfrm>
            <a:off x="685800" y="5657850"/>
            <a:ext cx="10229850" cy="323850"/>
          </a:xfrm>
          <a:prstGeom prst="rect">
            <a:avLst/>
          </a:prstGeom>
          <a:noFill/>
          <a:ln w="0">
            <a:noFill/>
            <a:prstDash val="solid"/>
          </a:ln>
        </p:spPr>
        <p:txBody>
          <a:bodyPr anchor="ctr"/>
          <a:lstStyle/>
          <a:p>
            <a:pPr algn="ctr">
              <a:defRPr sz="1500" b="1">
                <a:solidFill>
                  <a:srgbClr val="679DB8"/>
                </a:solidFill>
              </a:defRPr>
            </a:pPr>
            <a:r>
              <a:rPr sz="1500" b="1">
                <a:solidFill>
                  <a:srgbClr val="679DB8"/>
                </a:solidFill>
              </a:rPr>
              <a:t>Managing General Agent • Autorizzazione IVASS B000721751</a:t>
            </a:r>
          </a:p>
        </p:txBody>
      </p:sp>
    </p:spTree>
    <p:extLst>
      <p:ext uri="{BB962C8B-B14F-4D97-AF65-F5344CB8AC3E}">
        <p14:creationId xmlns:p14="http://schemas.microsoft.com/office/powerpoint/2010/main" val="1012140444"/>
      </p:ext>
    </p:extLst>
  </p:cSld>
  <p:clrMapOvr>
    <a:masterClrMapping/>
  </p:clrMapOvr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1675</Words>
  <Application>Microsoft Office PowerPoint</Application>
  <DocSecurity>0</DocSecurity>
  <PresentationFormat>Widescreen</PresentationFormat>
  <Paragraphs>274</Paragraphs>
  <Slides>15</Slides>
  <Notes>15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1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15</vt:i4>
      </vt:variant>
    </vt:vector>
  </HeadingPairs>
  <TitlesOfParts>
    <vt:vector size="17" baseType="lpstr">
      <vt:lpstr>Calibri</vt:lpstr>
      <vt:lpstr>ChatGPT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</dc:title>
  <dc:creator>Walnut Exporter</dc:creator>
  <cp:lastModifiedBy>Danny Nico Rossiello</cp:lastModifiedBy>
  <cp:revision>1</cp:revision>
  <dcterms:created xsi:type="dcterms:W3CDTF">2026-08-13T10:08:45Z</dcterms:created>
  <dcterms:modified xsi:type="dcterms:W3CDTF">2026-08-13T10:34:04Z</dcterms:modified>
</cp:coreProperties>
</file>