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862aa77cd74439" /><Relationship Type="http://schemas.openxmlformats.org/officeDocument/2006/relationships/extended-properties" Target="/docProps/app.xml" Id="R2ee2b70dec5d4818" /><Relationship Type="http://schemas.openxmlformats.org/officeDocument/2006/relationships/officeDocument" Target="/ppt/presentation.xml" Id="R237fe55e2766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385db057249f6"/>
  </p:sldMasterIdLst>
  <p:notesMasterIdLst>
    <p:notesMasterId xmlns:r="http://schemas.openxmlformats.org/officeDocument/2006/relationships" r:id="Rb9f0fdd0bf124d94"/>
  </p:notesMasterIdLst>
  <p:sldIdLst>
    <p:sldId xmlns:r="http://schemas.openxmlformats.org/officeDocument/2006/relationships" id="256" r:id="R2da300c5b2c542a6"/>
    <p:sldId xmlns:r="http://schemas.openxmlformats.org/officeDocument/2006/relationships" id="257" r:id="R66ad51cc80ba48bc"/>
    <p:sldId xmlns:r="http://schemas.openxmlformats.org/officeDocument/2006/relationships" id="258" r:id="R2b2ab6d3fb4d4522"/>
    <p:sldId xmlns:r="http://schemas.openxmlformats.org/officeDocument/2006/relationships" id="259" r:id="R0a90673d1c1c4e08"/>
    <p:sldId xmlns:r="http://schemas.openxmlformats.org/officeDocument/2006/relationships" id="260" r:id="Rf25d242312304c31"/>
    <p:sldId xmlns:r="http://schemas.openxmlformats.org/officeDocument/2006/relationships" id="261" r:id="R579de3d42d264182"/>
    <p:sldId xmlns:r="http://schemas.openxmlformats.org/officeDocument/2006/relationships" id="262" r:id="R1a3fae65e278430a"/>
    <p:sldId xmlns:r="http://schemas.openxmlformats.org/officeDocument/2006/relationships" id="263" r:id="R46b3fd7f868c4cd5"/>
    <p:sldId xmlns:r="http://schemas.openxmlformats.org/officeDocument/2006/relationships" id="264" r:id="Rae547572c08d4178"/>
    <p:sldId xmlns:r="http://schemas.openxmlformats.org/officeDocument/2006/relationships" id="265" r:id="Rf8ac11a22ad14d00"/>
    <p:sldId xmlns:r="http://schemas.openxmlformats.org/officeDocument/2006/relationships" id="266" r:id="Rd9595905aa6642b1"/>
    <p:sldId xmlns:r="http://schemas.openxmlformats.org/officeDocument/2006/relationships" id="267" r:id="R96aea3e33b244132"/>
    <p:sldId xmlns:r="http://schemas.openxmlformats.org/officeDocument/2006/relationships" id="268" r:id="R8e40879820a746ab"/>
    <p:sldId xmlns:r="http://schemas.openxmlformats.org/officeDocument/2006/relationships" id="269" r:id="Rb7973d2ef2ce423f"/>
    <p:sldId xmlns:r="http://schemas.openxmlformats.org/officeDocument/2006/relationships" id="270" r:id="R56b9bcaef27145e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170a786b054259" /><Relationship Type="http://schemas.openxmlformats.org/officeDocument/2006/relationships/slideMaster" Target="/ppt/slideMasters/slideMaster1.xml" Id="R72c385db057249f6" /><Relationship Type="http://schemas.openxmlformats.org/officeDocument/2006/relationships/notesMaster" Target="/ppt/notesMasters/notesMaster1.xml" Id="Rb9f0fdd0bf124d94" /><Relationship Type="http://schemas.openxmlformats.org/officeDocument/2006/relationships/presProps" Target="/ppt/presProps.xml" Id="R948f001edba14a3e" /><Relationship Type="http://schemas.openxmlformats.org/officeDocument/2006/relationships/viewProps" Target="/ppt/viewProps.xml" Id="Rd7941796a29540b4" /><Relationship Type="http://schemas.openxmlformats.org/officeDocument/2006/relationships/tableStyles" Target="/ppt/tableStyles.xml" Id="R89b43dc713824a5a" /><Relationship Type="http://schemas.openxmlformats.org/officeDocument/2006/relationships/slide" Target="/ppt/slides/slide1.xml" Id="R2da300c5b2c542a6" /><Relationship Type="http://schemas.openxmlformats.org/officeDocument/2006/relationships/slide" Target="/ppt/slides/slide2.xml" Id="R66ad51cc80ba48bc" /><Relationship Type="http://schemas.openxmlformats.org/officeDocument/2006/relationships/slide" Target="/ppt/slides/slide3.xml" Id="R2b2ab6d3fb4d4522" /><Relationship Type="http://schemas.openxmlformats.org/officeDocument/2006/relationships/slide" Target="/ppt/slides/slide4.xml" Id="R0a90673d1c1c4e08" /><Relationship Type="http://schemas.openxmlformats.org/officeDocument/2006/relationships/slide" Target="/ppt/slides/slide5.xml" Id="Rf25d242312304c31" /><Relationship Type="http://schemas.openxmlformats.org/officeDocument/2006/relationships/slide" Target="/ppt/slides/slide6.xml" Id="R579de3d42d264182" /><Relationship Type="http://schemas.openxmlformats.org/officeDocument/2006/relationships/slide" Target="/ppt/slides/slide7.xml" Id="R1a3fae65e278430a" /><Relationship Type="http://schemas.openxmlformats.org/officeDocument/2006/relationships/slide" Target="/ppt/slides/slide8.xml" Id="R46b3fd7f868c4cd5" /><Relationship Type="http://schemas.openxmlformats.org/officeDocument/2006/relationships/slide" Target="/ppt/slides/slide9.xml" Id="Rae547572c08d4178" /><Relationship Type="http://schemas.openxmlformats.org/officeDocument/2006/relationships/slide" Target="/ppt/slides/slide10.xml" Id="Rf8ac11a22ad14d00" /><Relationship Type="http://schemas.openxmlformats.org/officeDocument/2006/relationships/slide" Target="/ppt/slides/slide11.xml" Id="Rd9595905aa6642b1" /><Relationship Type="http://schemas.openxmlformats.org/officeDocument/2006/relationships/slide" Target="/ppt/slides/slide12.xml" Id="R96aea3e33b244132" /><Relationship Type="http://schemas.openxmlformats.org/officeDocument/2006/relationships/slide" Target="/ppt/slides/slide13.xml" Id="R8e40879820a746ab" /><Relationship Type="http://schemas.openxmlformats.org/officeDocument/2006/relationships/slide" Target="/ppt/slides/slide14.xml" Id="Rb7973d2ef2ce423f" /><Relationship Type="http://schemas.openxmlformats.org/officeDocument/2006/relationships/slide" Target="/ppt/slides/slide15.xml" Id="R56b9bcaef27145e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cdc7155bdb84a6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66d05bcc7e444b8" /><Relationship Type="http://schemas.openxmlformats.org/officeDocument/2006/relationships/notesMaster" Target="/ppt/notesMasters/notesMaster1.xml" Id="R166660a393d74e0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4317942e33f4d24" /><Relationship Type="http://schemas.openxmlformats.org/officeDocument/2006/relationships/notesMaster" Target="/ppt/notesMasters/notesMaster1.xml" Id="R179da465ed2c4fb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480dce92aa435e" /><Relationship Type="http://schemas.openxmlformats.org/officeDocument/2006/relationships/notesMaster" Target="/ppt/notesMasters/notesMaster1.xml" Id="R8a33505147e54f8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b13fbf47e094c91" /><Relationship Type="http://schemas.openxmlformats.org/officeDocument/2006/relationships/notesMaster" Target="/ppt/notesMasters/notesMaster1.xml" Id="Rcdd3a0c27eb1422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8ff0aad712d469f" /><Relationship Type="http://schemas.openxmlformats.org/officeDocument/2006/relationships/notesMaster" Target="/ppt/notesMasters/notesMaster1.xml" Id="Re9fdc4777da548e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bb7a26af7664647" /><Relationship Type="http://schemas.openxmlformats.org/officeDocument/2006/relationships/notesMaster" Target="/ppt/notesMasters/notesMaster1.xml" Id="R50175f69a1504ac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49e1e221cd649f2" /><Relationship Type="http://schemas.openxmlformats.org/officeDocument/2006/relationships/notesMaster" Target="/ppt/notesMasters/notesMaster1.xml" Id="Rb6ee137a348d4d6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b4cfef159e54c89" /><Relationship Type="http://schemas.openxmlformats.org/officeDocument/2006/relationships/notesMaster" Target="/ppt/notesMasters/notesMaster1.xml" Id="Rfba050be8a7c48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b408256fb644e17" /><Relationship Type="http://schemas.openxmlformats.org/officeDocument/2006/relationships/notesMaster" Target="/ppt/notesMasters/notesMaster1.xml" Id="Rc7329212aa9c436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583991fd1a4661" /><Relationship Type="http://schemas.openxmlformats.org/officeDocument/2006/relationships/notesMaster" Target="/ppt/notesMasters/notesMaster1.xml" Id="R9f182980cb6942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cb699296dc4fac" /><Relationship Type="http://schemas.openxmlformats.org/officeDocument/2006/relationships/notesMaster" Target="/ppt/notesMasters/notesMaster1.xml" Id="R7849bf19bdbb41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1fb230d4a2d4596" /><Relationship Type="http://schemas.openxmlformats.org/officeDocument/2006/relationships/notesMaster" Target="/ppt/notesMasters/notesMaster1.xml" Id="R7ee975f53b4c43a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3ea65f3058d4e97" /><Relationship Type="http://schemas.openxmlformats.org/officeDocument/2006/relationships/notesMaster" Target="/ppt/notesMasters/notesMaster1.xml" Id="Ra1ca75d8cafd499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48bd789b8e947a0" /><Relationship Type="http://schemas.openxmlformats.org/officeDocument/2006/relationships/notesMaster" Target="/ppt/notesMasters/notesMaster1.xml" Id="R86d5fbbdd45a4d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0a52cef25e41c5" /><Relationship Type="http://schemas.openxmlformats.org/officeDocument/2006/relationships/notesMaster" Target="/ppt/notesMasters/notesMaster1.xml" Id="R22cbf9ca4cf748e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Apertura: le fideiussioni non devono rallentare il business. Easy Bond Credit nasce per dare regia, velocità e chiarezza.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Dati societari e loghi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Presentare gli ambiti come esigenze tipiche, da verificare e strutturare caso per caso. Evitare promesse automatiche di emissione.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Categorie commerciali generali; disponibilità soggetta a valutazione e condizioni.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 processo dimostra controllo. Specificare che tempi ed esito dipendono dalla completezza documentale e dalla valutazione del rischio.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Processo commerciale proposto per Easy Bond Credit.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disciplina di underwriting tutela il cliente, il partner e le compagnie. Non dichiarare importi di autonomia finché non vengono forniti dati verificabili sui binder.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Processo e criteri descritti dall’utente; formulazione prudenziale elaborata.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Slide rivolta alla rete: Easy Bond Credit può diventare estensione specialistica della capacità commerciale del partner.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Proposta di valore commerciale elaborata sui dati forniti.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Mostrare insieme i tre uffici e i contatti ufficiali condivisi.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Indirizzi, telefoni ed email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Chiusura: invitare il pubblico a portare subito una pratica concreta.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Contatti e dati societari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Sottolineare la tensione commerciale: il cliente non compra carta, compra la possibilità di procedere.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Contenuti commerciali elaborati sui dati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Confronto commerciale da presentare con precisione: i crediti di firma bancari sono rilevati mensilmente in Centrale dei Rischi finché il rapporto è in essere; l’impatto sul plafond dipende dalle condizioni bancarie del cliente.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Banca d’Italia, Circolare n. 139 e istruzioni sulla Centrale dei Rischi: https://www.bancaditalia.it/compiti/vigilanza/normativa/consultazioni/2024/secondary-market-directive/Modifiche-disposizioni-centrale-rischi.pdf</a:t>
            </a:r>
          </a:p>
          <a:p xmlns:a="http://schemas.openxmlformats.org/drawingml/2006/main">
            <a:r>
              <a:t>- Contenuti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Messaggio centrale: una garanzia non deve sottrarre ossigeno operativo. Il vantaggio effettivo dipende dalle condizioni applicabili.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Contenuti e logo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Rafforzare il posizionamento: facilità percepita dal cliente, presidio professionale dietro le quinte.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Dati societari e logo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Messaggio commerciale: la garanzia assicurativa può preservare liquidità e linee bancarie, con possibili effetti positivi sugli indicatori finanziari. Non promettere automaticamente il miglioramento dei ratios: dipende dal caso concreto e dal trattamento contabile.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Esperienza e contenuti forniti dall’utente; formulazione prudenziale elaborata.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Raccontare i 22 anni come capacità di leggere imprese, contratti e mercati: 6 anni di esperienza nel London Market e 16 nel mercato italiano.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Dati di esperienza dichiarati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Usare il nome come promessa di semplicità del processo, non come promessa di emissione automatica.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Interpretazione del marchio e frase fornite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Descrivere Easy Bond Credit come regia specializzata: il valore non è solo il prodotto, ma il governo del percorso.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Qualifica e numero IVASS forniti dall’utente.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a5baa15ee483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39baff4a3449d9" /><Relationship Type="http://schemas.openxmlformats.org/officeDocument/2006/relationships/slideLayout" Target="/ppt/slideLayouts/slideLayout1.xml" Id="Rcdd91fd8526740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91fd8526740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b7d3426e4504" /><Relationship Type="http://schemas.openxmlformats.org/officeDocument/2006/relationships/image" Target="/ppt/media/image.png" Id="R2d4b84d3c838497f" /><Relationship Type="http://schemas.openxmlformats.org/officeDocument/2006/relationships/image" Target="/ppt/media/image2.png" Id="R3508eeec8bf64031" /><Relationship Type="http://schemas.openxmlformats.org/officeDocument/2006/relationships/notesSlide" Target="/ppt/notesSlides/notesSlide1.xml" Id="R9d4413a24a1e43c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6dff23af4fcf" /><Relationship Type="http://schemas.openxmlformats.org/officeDocument/2006/relationships/notesSlide" Target="/ppt/notesSlides/notesSlide10.xml" Id="Rb9bb6a74cb53400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6ded2a41435b" /><Relationship Type="http://schemas.openxmlformats.org/officeDocument/2006/relationships/notesSlide" Target="/ppt/notesSlides/notesSlide11.xml" Id="Rbc114d285d954b9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9148c04a4339" /><Relationship Type="http://schemas.openxmlformats.org/officeDocument/2006/relationships/notesSlide" Target="/ppt/notesSlides/notesSlide12.xml" Id="R172cc2ab6bad438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2a350d694c48" /><Relationship Type="http://schemas.openxmlformats.org/officeDocument/2006/relationships/notesSlide" Target="/ppt/notesSlides/notesSlide13.xml" Id="R3b39bc04b559476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6d3a2656b4ac9" /><Relationship Type="http://schemas.openxmlformats.org/officeDocument/2006/relationships/notesSlide" Target="/ppt/notesSlides/notesSlide14.xml" Id="R2fb74fa4b7fc486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8888637c46dc" /><Relationship Type="http://schemas.openxmlformats.org/officeDocument/2006/relationships/image" Target="/ppt/media/image2.png" Id="R4158537d8a654467" /><Relationship Type="http://schemas.openxmlformats.org/officeDocument/2006/relationships/notesSlide" Target="/ppt/notesSlides/notesSlide15.xml" Id="R29f69b7f6229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5e73a28f4f96" /><Relationship Type="http://schemas.openxmlformats.org/officeDocument/2006/relationships/notesSlide" Target="/ppt/notesSlides/notesSlide2.xml" Id="Rcef67096cd7f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c9bfee094eb3" /><Relationship Type="http://schemas.openxmlformats.org/officeDocument/2006/relationships/notesSlide" Target="/ppt/notesSlides/notesSlide3.xml" Id="R7ce85d648eb6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4ff1f26d4b52" /><Relationship Type="http://schemas.openxmlformats.org/officeDocument/2006/relationships/image" Target="/ppt/media/image.png" Id="R5716ef4d0b4d4847" /><Relationship Type="http://schemas.openxmlformats.org/officeDocument/2006/relationships/notesSlide" Target="/ppt/notesSlides/notesSlide4.xml" Id="Rb81cf044ea67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9b4ea231441a" /><Relationship Type="http://schemas.openxmlformats.org/officeDocument/2006/relationships/image" Target="/ppt/media/image.png" Id="R5b88caa0bfb84b81" /><Relationship Type="http://schemas.openxmlformats.org/officeDocument/2006/relationships/notesSlide" Target="/ppt/notesSlides/notesSlide5.xml" Id="R84f052f9c96a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965e3f0c4d01" /><Relationship Type="http://schemas.openxmlformats.org/officeDocument/2006/relationships/notesSlide" Target="/ppt/notesSlides/notesSlide6.xml" Id="R66cd3e764e70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09af2e924eb8" /><Relationship Type="http://schemas.openxmlformats.org/officeDocument/2006/relationships/image" Target="/ppt/media/image.png" Id="R92453e21619949c3" /><Relationship Type="http://schemas.openxmlformats.org/officeDocument/2006/relationships/notesSlide" Target="/ppt/notesSlides/notesSlide7.xml" Id="R409be23dd7694bd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c955c5924e45" /><Relationship Type="http://schemas.openxmlformats.org/officeDocument/2006/relationships/notesSlide" Target="/ppt/notesSlides/notesSlide8.xml" Id="R6370303ed9fd4a7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d148d77b454b" /><Relationship Type="http://schemas.openxmlformats.org/officeDocument/2006/relationships/notesSlide" Target="/ppt/notesSlides/notesSlide9.xml" Id="Rf3c54550156b423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D8831804-6558-410D-9E44-730D0187A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3D26C449-E8BB-4D5B-BACC-36EEDF2E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0"/>
            <a:ext cx="342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80D9EA2E-6368-4AE8-AF17-7CCA0CB6D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695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SURETY BONDS</a:t>
            </a:r>
          </a:p>
        </p:txBody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77558E59-208E-4C95-842A-4FFB067E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7620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NO GUARANTEE.</a:t>
            </a:r>
          </a:p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NO SIGNATURE.</a:t>
            </a:r>
          </a:p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NO SIGNATURE, NO REVENUE.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CFE4AB90-56F0-4DD5-BF4D-E5A9831D4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1428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A1E5B680-47DF-4DB9-BC84-5F6246554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7239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D9E7EC"/>
                </a:solidFill>
              </a:defRPr>
            </a:pPr>
            <a:r>
              <a:rPr sz="1800" b="1">
                <a:solidFill>
                  <a:srgbClr val="D9E7EC"/>
                </a:solidFill>
              </a:rPr>
              <a:t>Do not let a bank, a slow application or a tied-up facility cost you your next contract.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408DE20E-EF8C-431B-987E-F03B2DF9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7334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7FAE8D"/>
                </a:solidFill>
              </a:defRPr>
            </a:pPr>
            <a:r>
              <a:rPr sz="1725" b="1">
                <a:solidFill>
                  <a:srgbClr val="7FAE8D"/>
                </a:solidFill>
              </a:rPr>
              <a:t>IS THE GUARANTEE THE PROBLEM? EASY BOND IS THE ANSWER.</a:t>
            </a:r>
          </a:p>
        </p:txBody>
      </p:sp>
      <p:pic>
        <p:nvPicPr>
          <p:cNvPr id="23" name="Immagine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4b84d3c838497f"/>
          <a:stretch xmlns:a="http://schemas.openxmlformats.org/drawingml/2006/main"/>
        </p:blipFill>
        <p:spPr>
          <a:xfrm xmlns:a="http://schemas.openxmlformats.org/drawingml/2006/main">
            <a:off x="9124950" y="1145281"/>
            <a:ext cx="2714625" cy="2776738"/>
          </a:xfrm>
          <a:prstGeom xmlns:a="http://schemas.openxmlformats.org/drawingml/2006/main" prst="rect">
            <a:avLst/>
          </a:prstGeom>
        </p:spPr>
      </p:pic>
      <p:pic>
        <p:nvPicPr>
          <p:cNvPr id="24" name="Immagine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08eeec8bf64031"/>
          <a:stretch xmlns:a="http://schemas.openxmlformats.org/drawingml/2006/main"/>
        </p:blipFill>
        <p:spPr>
          <a:xfrm xmlns:a="http://schemas.openxmlformats.org/drawingml/2006/main">
            <a:off x="9029700" y="4596370"/>
            <a:ext cx="2857500" cy="713261"/>
          </a:xfrm>
          <a:prstGeom xmlns:a="http://schemas.openxmlformats.org/drawingml/2006/main" prst="rect">
            <a:avLst/>
          </a:prstGeom>
        </p:spPr>
      </p:pic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96D4BC0C-731E-4F8B-A05C-A846F3394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5429250"/>
            <a:ext cx="2895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5A6A72"/>
                </a:solidFill>
              </a:defRPr>
            </a:pPr>
            <a:r>
              <a:rPr sz="1050" b="1">
                <a:solidFill>
                  <a:srgbClr val="5A6A72"/>
                </a:solidFill>
              </a:rPr>
              <a:t>Insurance MGA • IVASS B000721751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FD754B5A-BDBC-498B-9E43-5A3B52417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5791200"/>
            <a:ext cx="300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0B2638"/>
                </a:solidFill>
              </a:defRPr>
            </a:pPr>
            <a:r>
              <a:rPr sz="975" b="1">
                <a:solidFill>
                  <a:srgbClr val="0B2638"/>
                </a:solidFill>
              </a:rPr>
              <a:t>+39 080 9019791  •  +39 339 6113986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5AB79BF0-6636-4C10-8F31-6AC0809F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6057900"/>
            <a:ext cx="300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679DB8"/>
                </a:solidFill>
              </a:defRPr>
            </a:pPr>
            <a:r>
              <a:rPr sz="975" b="1">
                <a:solidFill>
                  <a:srgbClr val="679DB8"/>
                </a:solidFill>
              </a:rPr>
              <a:t>info@easybondcredit.it</a:t>
            </a:r>
          </a:p>
        </p:txBody>
      </p:sp>
    </p:spTree>
    <p:extLst>
      <p:ext uri="{BB962C8B-B14F-4D97-AF65-F5344CB8AC3E}">
        <p14:creationId xmlns:p14="http://schemas.microsoft.com/office/powerpoint/2010/main" val="4432885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A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Rettangolo 30">
            <a:extLst xmlns:a="http://schemas.openxmlformats.org/drawingml/2006/main">
              <a:ext uri="{FF2B5EF4-FFF2-40B4-BE49-F238E27FC236}">
                <a16:creationId xmlns:a16="http://schemas.microsoft.com/office/drawing/2014/main" id="{DF13E33F-9D6E-47CA-ADC0-429C39A6B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SOLUTIONS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D390BF9A-7055-4FA5-81C2-49F0564B7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Wherever there is an obligation, we find the way.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19682799-FEDF-451B-B1ED-42B5D452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858EF8C6-0BAF-4E2D-85C0-97D6729E2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10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D9585CA0-E08F-411C-B308-09B3E745D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701B2C45-6814-4930-BB18-5B64789BE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B3E053F1-2255-4573-8F97-83383634B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B2A28328-8496-45C0-9556-E35D0DA6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764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FA9F1E3B-7A7D-432B-A47E-88C37CAB4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0955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CONTRACTS IN ITALY AND ABROAD</a:t>
            </a:r>
          </a:p>
        </p:txBody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8E84D65A-B40B-4556-9B44-512246BBF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0955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Bid, performance and advance-payment bonds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073C1463-4AFC-40ED-9E6C-EEC94C5C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05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02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369F967A-67B4-403E-872F-A8350D02A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860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769324AC-8519-4DDB-8348-DBA73F8A8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7051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CONTRIBUTI A FONDO PERDUTO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87901D9F-5B86-4631-934D-EBEC0100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7051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Guarantees for advance payments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6506BE02-BFCA-4F7D-8663-BDFC7FF8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8DD18E7E-D39C-41C3-8203-E1A097D8B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956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DA184A99-6E0C-4BA1-B3F3-5892E33FC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3147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URBAN DEVELOPMENT AND CONCESSIONS</a:t>
            </a:r>
          </a:p>
        </p:txBody>
      </p:sp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DDE30512-7803-4296-998F-E0EE2F55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3147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Obligations towards authorities and grantors</a:t>
            </a:r>
          </a:p>
        </p:txBody>
      </p:sp>
      <p:sp>
        <p:nvSpPr>
          <p:cNvPr id="19" name="Rettangolo 18">
            <a:extLst xmlns:a="http://schemas.openxmlformats.org/drawingml/2006/main">
              <a:ext uri="{FF2B5EF4-FFF2-40B4-BE49-F238E27FC236}">
                <a16:creationId xmlns:a16="http://schemas.microsoft.com/office/drawing/2014/main" id="{8CB081D4-3172-4F65-830D-A375BBDE2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04</a:t>
            </a:r>
          </a:p>
        </p:txBody>
      </p:sp>
      <p:sp>
        <p:nvSpPr>
          <p:cNvPr id="20" name="Rettangolo 19">
            <a:extLst xmlns:a="http://schemas.openxmlformats.org/drawingml/2006/main">
              <a:ext uri="{FF2B5EF4-FFF2-40B4-BE49-F238E27FC236}">
                <a16:creationId xmlns:a16="http://schemas.microsoft.com/office/drawing/2014/main" id="{91FA4449-625E-4B2D-A2E8-7BF7168B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052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Rettangolo 20">
            <a:extLst xmlns:a="http://schemas.openxmlformats.org/drawingml/2006/main">
              <a:ext uri="{FF2B5EF4-FFF2-40B4-BE49-F238E27FC236}">
                <a16:creationId xmlns:a16="http://schemas.microsoft.com/office/drawing/2014/main" id="{78F9CF04-115F-4C4A-8940-15EDE7CD2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9243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WASTE AND ENVIRONMENT</a:t>
            </a:r>
          </a:p>
        </p:txBody>
      </p:sp>
      <p:sp>
        <p:nvSpPr>
          <p:cNvPr id="22" name="Rettangolo 21">
            <a:extLst xmlns:a="http://schemas.openxmlformats.org/drawingml/2006/main">
              <a:ext uri="{FF2B5EF4-FFF2-40B4-BE49-F238E27FC236}">
                <a16:creationId xmlns:a16="http://schemas.microsoft.com/office/drawing/2014/main" id="{2AC715DF-2E95-4D53-96ED-4E87D11A1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9243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Guarantees for industry operators</a:t>
            </a:r>
          </a:p>
        </p:txBody>
      </p:sp>
      <p:sp>
        <p:nvSpPr>
          <p:cNvPr id="23" name="Rettangolo 22">
            <a:extLst xmlns:a="http://schemas.openxmlformats.org/drawingml/2006/main">
              <a:ext uri="{FF2B5EF4-FFF2-40B4-BE49-F238E27FC236}">
                <a16:creationId xmlns:a16="http://schemas.microsoft.com/office/drawing/2014/main" id="{61B1769B-E7D6-4964-9B5C-236748870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05</a:t>
            </a:r>
          </a:p>
        </p:txBody>
      </p:sp>
      <p:sp>
        <p:nvSpPr>
          <p:cNvPr id="24" name="Rettangolo 23">
            <a:extLst xmlns:a="http://schemas.openxmlformats.org/drawingml/2006/main">
              <a:ext uri="{FF2B5EF4-FFF2-40B4-BE49-F238E27FC236}">
                <a16:creationId xmlns:a16="http://schemas.microsoft.com/office/drawing/2014/main" id="{5F331E93-C96A-4862-B432-7716E5906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7148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Rettangolo 24">
            <a:extLst xmlns:a="http://schemas.openxmlformats.org/drawingml/2006/main">
              <a:ext uri="{FF2B5EF4-FFF2-40B4-BE49-F238E27FC236}">
                <a16:creationId xmlns:a16="http://schemas.microsoft.com/office/drawing/2014/main" id="{1D9677E6-7EDB-4424-A870-61EB6E523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5339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VAT, CUSTOMS AND EXCISE</a:t>
            </a:r>
          </a:p>
        </p:txBody>
      </p:sp>
      <p:sp>
        <p:nvSpPr>
          <p:cNvPr id="26" name="Rettangolo 25">
            <a:extLst xmlns:a="http://schemas.openxmlformats.org/drawingml/2006/main">
              <a:ext uri="{FF2B5EF4-FFF2-40B4-BE49-F238E27FC236}">
                <a16:creationId xmlns:a16="http://schemas.microsoft.com/office/drawing/2014/main" id="{462A49B4-FE85-4FA7-A0F5-979337A28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5339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Tax and customs requirements</a:t>
            </a:r>
          </a:p>
        </p:txBody>
      </p:sp>
      <p:sp>
        <p:nvSpPr>
          <p:cNvPr id="27" name="Rettangolo 26">
            <a:extLst xmlns:a="http://schemas.openxmlformats.org/drawingml/2006/main">
              <a:ext uri="{FF2B5EF4-FFF2-40B4-BE49-F238E27FC236}">
                <a16:creationId xmlns:a16="http://schemas.microsoft.com/office/drawing/2014/main" id="{74C1D852-4909-4F0D-84F4-E42A557E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06</a:t>
            </a:r>
          </a:p>
        </p:txBody>
      </p:sp>
      <p:sp>
        <p:nvSpPr>
          <p:cNvPr id="28" name="Rettangolo 27">
            <a:extLst xmlns:a="http://schemas.openxmlformats.org/drawingml/2006/main">
              <a:ext uri="{FF2B5EF4-FFF2-40B4-BE49-F238E27FC236}">
                <a16:creationId xmlns:a16="http://schemas.microsoft.com/office/drawing/2014/main" id="{4703AE4D-5423-47F6-8043-F7F8D9AD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324475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Rettangolo 28">
            <a:extLst xmlns:a="http://schemas.openxmlformats.org/drawingml/2006/main">
              <a:ext uri="{FF2B5EF4-FFF2-40B4-BE49-F238E27FC236}">
                <a16:creationId xmlns:a16="http://schemas.microsoft.com/office/drawing/2014/main" id="{2B92A3C7-2DEF-4449-BFC4-EEA9A164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14350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COMMERCIAL AND FINANCIAL</a:t>
            </a:r>
          </a:p>
        </p:txBody>
      </p:sp>
      <p:sp>
        <p:nvSpPr>
          <p:cNvPr id="30" name="Rettangolo 29">
            <a:extLst xmlns:a="http://schemas.openxmlformats.org/drawingml/2006/main">
              <a:ext uri="{FF2B5EF4-FFF2-40B4-BE49-F238E27FC236}">
                <a16:creationId xmlns:a16="http://schemas.microsoft.com/office/drawing/2014/main" id="{39C59B55-4FDB-432A-912E-737DDAE7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51435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Contract-based solutions</a:t>
            </a:r>
          </a:p>
        </p:txBody>
      </p:sp>
    </p:spTree>
    <p:extLst>
      <p:ext uri="{BB962C8B-B14F-4D97-AF65-F5344CB8AC3E}">
        <p14:creationId xmlns:p14="http://schemas.microsoft.com/office/powerpoint/2010/main" val="17788934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Rettangolo 26">
            <a:extLst xmlns:a="http://schemas.openxmlformats.org/drawingml/2006/main">
              <a:ext uri="{FF2B5EF4-FFF2-40B4-BE49-F238E27FC236}">
                <a16:creationId xmlns:a16="http://schemas.microsoft.com/office/drawing/2014/main" id="{FF23F1F8-CEC8-4D10-B298-9AE63FBDB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OUR METHOD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ACF81117-9A9E-4F0A-A5B8-30FC86DE1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Documents in. Clear assessment. Answer out.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F508F860-C54E-4DB2-B19A-F24C550C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4D0FA704-94AD-4F2D-8B91-23460464C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11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F33AA7E6-D4B1-4A1E-8823-ADC41265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0C5FE56B-56FC-4482-BE6B-E1777C40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 xmlns:a="http://schemas.openxmlformats.org/drawingml/2006/main">
              <a:ext uri="{FF2B5EF4-FFF2-40B4-BE49-F238E27FC236}">
                <a16:creationId xmlns:a16="http://schemas.microsoft.com/office/drawing/2014/main" id="{04173321-27A8-4F8D-9255-CC3310A2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2362200" cy="2571750"/>
          </a:xfrm>
          <a:prstGeom xmlns:a="http://schemas.openxmlformats.org/drawingml/2006/main" prst="roundRect">
            <a:avLst>
              <a:gd name="adj" fmla="val 8871"/>
            </a:avLst>
          </a:prstGeom>
          <a:solidFill xmlns:a="http://schemas.openxmlformats.org/drawingml/2006/main">
            <a:srgbClr val="EAF3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D0582E3F-E2AF-46B1-97C0-DBFBD5403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574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66515DBF-6708-409D-82C2-F24C765EF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05150"/>
            <a:ext cx="1943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LISTEN</a:t>
            </a:r>
          </a:p>
        </p:txBody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01BE1CB5-0F71-48AA-91FF-94835E0B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14750"/>
            <a:ext cx="1943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Objective, amount, deadline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39109B72-CCC4-47EC-87D6-3103A2B4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190875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12" name="Rettangolo con angoli arrotondati 11">
            <a:extLst xmlns:a="http://schemas.openxmlformats.org/drawingml/2006/main">
              <a:ext uri="{FF2B5EF4-FFF2-40B4-BE49-F238E27FC236}">
                <a16:creationId xmlns:a16="http://schemas.microsoft.com/office/drawing/2014/main" id="{104B58E3-2F98-4805-95B2-B136CAEFD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66950"/>
            <a:ext cx="2362200" cy="2571750"/>
          </a:xfrm>
          <a:prstGeom xmlns:a="http://schemas.openxmlformats.org/drawingml/2006/main" prst="roundRect">
            <a:avLst>
              <a:gd name="adj" fmla="val 8871"/>
            </a:avLst>
          </a:prstGeom>
          <a:solidFill xmlns:a="http://schemas.openxmlformats.org/drawingml/2006/main">
            <a:srgbClr val="EAF1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11950AA3-1F53-4F31-A876-5FD0CBD6A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4574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679DB8"/>
                </a:solidFill>
              </a:defRPr>
            </a:pPr>
            <a:r>
              <a:rPr sz="1350" b="1">
                <a:solidFill>
                  <a:srgbClr val="679DB8"/>
                </a:solidFill>
              </a:rPr>
              <a:t>02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F0571F11-A889-4ECA-9659-8DAD546E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05150"/>
            <a:ext cx="1943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ANALYSE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7C12AD42-FC23-42C4-A45B-6B307144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714750"/>
            <a:ext cx="1943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Business, contract, documents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C84A8DE4-898A-474C-9F67-4F679C77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190875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17" name="Rettangolo con angoli arrotondati 16">
            <a:extLst xmlns:a="http://schemas.openxmlformats.org/drawingml/2006/main">
              <a:ext uri="{FF2B5EF4-FFF2-40B4-BE49-F238E27FC236}">
                <a16:creationId xmlns:a16="http://schemas.microsoft.com/office/drawing/2014/main" id="{B754199F-A22C-4EE2-A4AF-B051E14E4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2362200" cy="2571750"/>
          </a:xfrm>
          <a:prstGeom xmlns:a="http://schemas.openxmlformats.org/drawingml/2006/main" prst="roundRect">
            <a:avLst>
              <a:gd name="adj" fmla="val 8871"/>
            </a:avLst>
          </a:prstGeom>
          <a:solidFill xmlns:a="http://schemas.openxmlformats.org/drawingml/2006/main">
            <a:srgbClr val="EAF3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A947EFDC-BB10-4D60-829E-14413AC89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574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9" name="Rettangolo 18">
            <a:extLst xmlns:a="http://schemas.openxmlformats.org/drawingml/2006/main">
              <a:ext uri="{FF2B5EF4-FFF2-40B4-BE49-F238E27FC236}">
                <a16:creationId xmlns:a16="http://schemas.microsoft.com/office/drawing/2014/main" id="{4811C9B8-14EE-4795-B8E3-4DB884BD2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05150"/>
            <a:ext cx="1943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STRUCTURE</a:t>
            </a:r>
          </a:p>
        </p:txBody>
      </p:sp>
      <p:sp>
        <p:nvSpPr>
          <p:cNvPr id="20" name="Rettangolo 19">
            <a:extLst xmlns:a="http://schemas.openxmlformats.org/drawingml/2006/main">
              <a:ext uri="{FF2B5EF4-FFF2-40B4-BE49-F238E27FC236}">
                <a16:creationId xmlns:a16="http://schemas.microsoft.com/office/drawing/2014/main" id="{7BE00844-D9F4-4B7E-A8F2-212C91B1A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714750"/>
            <a:ext cx="1943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Coherent guarantee and process</a:t>
            </a:r>
          </a:p>
        </p:txBody>
      </p:sp>
      <p:sp>
        <p:nvSpPr>
          <p:cNvPr id="21" name="Rettangolo 20">
            <a:extLst xmlns:a="http://schemas.openxmlformats.org/drawingml/2006/main">
              <a:ext uri="{FF2B5EF4-FFF2-40B4-BE49-F238E27FC236}">
                <a16:creationId xmlns:a16="http://schemas.microsoft.com/office/drawing/2014/main" id="{56F18A6A-5A3F-441C-92DA-F6BBA2CB8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90875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22" name="Rettangolo con angoli arrotondati 21">
            <a:extLst xmlns:a="http://schemas.openxmlformats.org/drawingml/2006/main">
              <a:ext uri="{FF2B5EF4-FFF2-40B4-BE49-F238E27FC236}">
                <a16:creationId xmlns:a16="http://schemas.microsoft.com/office/drawing/2014/main" id="{E19C2877-4822-4C89-A89B-97D4FBCAE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66950"/>
            <a:ext cx="2362200" cy="2571750"/>
          </a:xfrm>
          <a:prstGeom xmlns:a="http://schemas.openxmlformats.org/drawingml/2006/main" prst="roundRect">
            <a:avLst>
              <a:gd name="adj" fmla="val 8871"/>
            </a:avLst>
          </a:prstGeom>
          <a:solidFill xmlns:a="http://schemas.openxmlformats.org/drawingml/2006/main">
            <a:srgbClr val="0B2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Rettangolo 22">
            <a:extLst xmlns:a="http://schemas.openxmlformats.org/drawingml/2006/main">
              <a:ext uri="{FF2B5EF4-FFF2-40B4-BE49-F238E27FC236}">
                <a16:creationId xmlns:a16="http://schemas.microsoft.com/office/drawing/2014/main" id="{8E876851-B4A4-430D-9D54-722F19717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4574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04</a:t>
            </a:r>
          </a:p>
        </p:txBody>
      </p:sp>
      <p:sp>
        <p:nvSpPr>
          <p:cNvPr id="24" name="Rettangolo 23">
            <a:extLst xmlns:a="http://schemas.openxmlformats.org/drawingml/2006/main">
              <a:ext uri="{FF2B5EF4-FFF2-40B4-BE49-F238E27FC236}">
                <a16:creationId xmlns:a16="http://schemas.microsoft.com/office/drawing/2014/main" id="{CF38F0F0-DAE0-49E5-A68B-1BD729A27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05150"/>
            <a:ext cx="1943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ACT</a:t>
            </a:r>
          </a:p>
        </p:txBody>
      </p:sp>
      <p:sp>
        <p:nvSpPr>
          <p:cNvPr id="25" name="Rettangolo 24">
            <a:extLst xmlns:a="http://schemas.openxmlformats.org/drawingml/2006/main">
              <a:ext uri="{FF2B5EF4-FFF2-40B4-BE49-F238E27FC236}">
                <a16:creationId xmlns:a16="http://schemas.microsoft.com/office/drawing/2014/main" id="{37C03473-B1A4-4B09-BC21-35856DC27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14750"/>
            <a:ext cx="1943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CE9EE"/>
                </a:solidFill>
              </a:defRPr>
            </a:pPr>
            <a:r>
              <a:rPr sz="1425" b="0">
                <a:solidFill>
                  <a:srgbClr val="DCE9EE"/>
                </a:solidFill>
              </a:rPr>
              <a:t>Progress through to outcome</a:t>
            </a:r>
          </a:p>
        </p:txBody>
      </p:sp>
      <p:sp>
        <p:nvSpPr>
          <p:cNvPr id="26" name="Rettangolo 25">
            <a:extLst xmlns:a="http://schemas.openxmlformats.org/drawingml/2006/main">
              <a:ext uri="{FF2B5EF4-FFF2-40B4-BE49-F238E27FC236}">
                <a16:creationId xmlns:a16="http://schemas.microsoft.com/office/drawing/2014/main" id="{1267D8A1-8CCC-4C06-A377-E3CC58A1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1024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CLARITY FIRST. FAST ANSWERS. CONTROL THROUGHOUT.</a:t>
            </a:r>
          </a:p>
        </p:txBody>
      </p:sp>
    </p:spTree>
    <p:extLst>
      <p:ext uri="{BB962C8B-B14F-4D97-AF65-F5344CB8AC3E}">
        <p14:creationId xmlns:p14="http://schemas.microsoft.com/office/powerpoint/2010/main" val="95711817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Rettangolo 19">
            <a:extLst xmlns:a="http://schemas.openxmlformats.org/drawingml/2006/main">
              <a:ext uri="{FF2B5EF4-FFF2-40B4-BE49-F238E27FC236}">
                <a16:creationId xmlns:a16="http://schemas.microsoft.com/office/drawing/2014/main" id="{66DE6942-D44C-4EB8-9E4C-852D36BC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UNDERWRITING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530005CF-E329-4558-B34C-08CFAB0BB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We say yes to sound risks. No to indefensible applications.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9F6DBA7F-80D5-4B6C-A21E-D99C5E17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3CC4263E-9D32-444A-B4D6-61055F065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12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5C204B07-CA64-40B8-9AA0-7E3A9A9B3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FDD21257-CAE0-4B64-992C-3B081818B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B59A53C6-D145-45BE-920F-2D9C349C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5715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02631"/>
                </a:solidFill>
              </a:defRPr>
            </a:pPr>
            <a:r>
              <a:rPr sz="1950" b="1">
                <a:solidFill>
                  <a:srgbClr val="102631"/>
                </a:solidFill>
              </a:rPr>
              <a:t>INSURERS’ TRUST IS NOT FOR SALE.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1BBE2FC8-3248-4585-9734-F9018F2B1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7FAE8D"/>
                </a:solidFill>
              </a:defRPr>
            </a:pPr>
            <a:r>
              <a:rPr sz="2100" b="1">
                <a:solidFill>
                  <a:srgbClr val="7FAE8D"/>
                </a:solidFill>
              </a:rPr>
              <a:t>We build sustainable guarantees.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7D2E3375-B5E0-45A3-9DCF-FC311941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5238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We review technical and financial documents, assess ratings and available information, and determine whether the risk is insurable.</a:t>
            </a:r>
          </a:p>
        </p:txBody>
      </p:sp>
      <p:sp>
        <p:nvSpPr>
          <p:cNvPr id="10" name="Rettangolo con angoli arrotondati 9">
            <a:extLst xmlns:a="http://schemas.openxmlformats.org/drawingml/2006/main">
              <a:ext uri="{FF2B5EF4-FFF2-40B4-BE49-F238E27FC236}">
                <a16:creationId xmlns:a16="http://schemas.microsoft.com/office/drawing/2014/main" id="{E1BB5EEE-1224-4F35-B815-F6B85C8CD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076450"/>
            <a:ext cx="4191000" cy="3143250"/>
          </a:xfrm>
          <a:prstGeom xmlns:a="http://schemas.openxmlformats.org/drawingml/2006/main" prst="roundRect">
            <a:avLst>
              <a:gd name="adj" fmla="val 7879"/>
            </a:avLst>
          </a:prstGeom>
          <a:solidFill xmlns:a="http://schemas.openxmlformats.org/drawingml/2006/main">
            <a:srgbClr val="0B2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6E7EA024-556A-4142-A342-76F83F337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381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42731168-EF93-4DFB-A82F-F721757C8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3812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COMPLETE DOCUMENTATION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50163410-CD50-4072-B28D-7423DF3F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0099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02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0E8F2473-2863-4CA2-8B09-61D607AFE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00990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CONSISTENT RATING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8DDCAB48-4B27-4519-90C9-BCC47AC24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6385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E162A073-05CA-49B8-B611-607387E26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6385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INSURABLE RISK</a:t>
            </a:r>
          </a:p>
        </p:txBody>
      </p:sp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56251F6B-CD63-4E7A-8FA6-58EE7BA9E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26720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04</a:t>
            </a:r>
          </a:p>
        </p:txBody>
      </p:sp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128CD7E9-C6DE-48E5-8FCF-025B8BB2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26720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CLEAR TERMS</a:t>
            </a:r>
          </a:p>
        </p:txBody>
      </p:sp>
      <p:sp>
        <p:nvSpPr>
          <p:cNvPr id="19" name="Rettangolo 18">
            <a:extLst xmlns:a="http://schemas.openxmlformats.org/drawingml/2006/main">
              <a:ext uri="{FF2B5EF4-FFF2-40B4-BE49-F238E27FC236}">
                <a16:creationId xmlns:a16="http://schemas.microsoft.com/office/drawing/2014/main" id="{50C85A35-318A-47B0-A028-809F9869A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1024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A6A72"/>
                </a:solidFill>
              </a:defRPr>
            </a:pPr>
            <a:r>
              <a:rPr sz="1125" b="0">
                <a:solidFill>
                  <a:srgbClr val="5A6A72"/>
                </a:solidFill>
              </a:rPr>
              <a:t>Operational authority is exercised within mandates, limits and terms agreed with insurers.</a:t>
            </a:r>
          </a:p>
        </p:txBody>
      </p:sp>
    </p:spTree>
    <p:extLst>
      <p:ext uri="{BB962C8B-B14F-4D97-AF65-F5344CB8AC3E}">
        <p14:creationId xmlns:p14="http://schemas.microsoft.com/office/powerpoint/2010/main" val="19718014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0FCDAF00-0AEA-4ABC-A325-AA8FBD27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FOR PARTNERS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0FF638FC-BC6C-4517-B024-CB438F03B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Every unmanaged application puts a client at risk.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F8C4AE68-5727-49BC-969A-BFEC81C43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A2093E3D-1713-4F86-B5D8-6F39B5D52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13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BA14232B-54BA-469A-BEE6-E303BA1B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A049105F-2A78-4181-AA31-C1080697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A71E962C-F077-4CB4-8399-2DAEFC32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FAE8D"/>
                </a:solidFill>
              </a:defRPr>
            </a:pPr>
            <a:r>
              <a:rPr sz="1275" b="1">
                <a:solidFill>
                  <a:srgbClr val="7FAE8D"/>
                </a:solidFill>
              </a:rPr>
              <a:t>FOR BROKERS AND INTERMEDIARIES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0947577B-3349-4BC1-AA5D-710889B0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533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DO NOT SAY “IT CANNOT BE DONE”</a:t>
            </a:r>
          </a:p>
          <a:p xmlns:a="http://schemas.openxmlformats.org/drawingml/2006/main">
            <a:pPr algn="l">
              <a:buNone/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BEFORE SPEAKING WITH US.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66DB5393-5507-463A-AA03-FE9D03A5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D3E3E8"/>
                </a:solidFill>
              </a:defRPr>
            </a:pPr>
            <a:r>
              <a:rPr sz="1575" b="0">
                <a:solidFill>
                  <a:srgbClr val="D3E3E8"/>
                </a:solidFill>
              </a:rPr>
              <a:t>A specialist contact, orderly management and a proposal designed to protect the client relationship.</a:t>
            </a:r>
          </a:p>
        </p:txBody>
      </p:sp>
      <p:sp>
        <p:nvSpPr>
          <p:cNvPr id="10" name="Rettangolo con angoli arrotondati 9">
            <a:extLst xmlns:a="http://schemas.openxmlformats.org/drawingml/2006/main">
              <a:ext uri="{FF2B5EF4-FFF2-40B4-BE49-F238E27FC236}">
                <a16:creationId xmlns:a16="http://schemas.microsoft.com/office/drawing/2014/main" id="{784FA9E6-3E7E-4C66-9F58-A870A23C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76450"/>
            <a:ext cx="4229100" cy="3143250"/>
          </a:xfrm>
          <a:prstGeom xmlns:a="http://schemas.openxmlformats.org/drawingml/2006/main" prst="roundRect">
            <a:avLst>
              <a:gd name="adj" fmla="val 84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627516B3-103B-48B3-914C-B386BCCC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438400"/>
            <a:ext cx="346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679DB8"/>
                </a:solidFill>
              </a:defRPr>
            </a:pPr>
            <a:r>
              <a:rPr sz="1200" b="1">
                <a:solidFill>
                  <a:srgbClr val="679DB8"/>
                </a:solidFill>
              </a:rPr>
              <a:t>THE ADVANTAGE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BEE4FF65-8473-4AD5-9A2B-DC679369C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0670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B68E0978-843B-4FEB-A13C-95C6E2774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067050"/>
            <a:ext cx="2619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Free preliminary assessment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70F9D54B-C0D1-4FAF-A6DA-E5ADE0FB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7338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A7F626BA-635C-43D3-AF86-2D28C72D5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33800"/>
            <a:ext cx="2619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Fast response times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D013B02D-AF32-4871-929F-DB02E0D4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005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63AA02A9-DEBB-4403-B126-926B65958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00550"/>
            <a:ext cx="26193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Support through issuance</a:t>
            </a:r>
          </a:p>
        </p:txBody>
      </p:sp>
    </p:spTree>
    <p:extLst>
      <p:ext uri="{BB962C8B-B14F-4D97-AF65-F5344CB8AC3E}">
        <p14:creationId xmlns:p14="http://schemas.microsoft.com/office/powerpoint/2010/main" val="5458741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Rettangolo 25">
            <a:extLst xmlns:a="http://schemas.openxmlformats.org/drawingml/2006/main">
              <a:ext uri="{FF2B5EF4-FFF2-40B4-BE49-F238E27FC236}">
                <a16:creationId xmlns:a16="http://schemas.microsoft.com/office/drawing/2014/main" id="{8BA73170-47A2-4D03-8FB8-A4CF0DAD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OUR PRESENCE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C06DFF20-7F4C-494C-82F5-E15DC6A0F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Three offices. One team. No hand-offs.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E8603BF6-5933-4E97-8F6C-394887C20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6FC48FF0-3CFF-4253-B010-B7351BAB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14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166B5E33-9AFE-4277-9ECD-69B2D320D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9273FC6D-5A8A-42F0-A049-3ADB84232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A7257DE4-31ED-4646-8ABB-430086E81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FAE8D"/>
                </a:solidFill>
              </a:defRPr>
            </a:pPr>
            <a:r>
              <a:rPr sz="1125" b="1">
                <a:solidFill>
                  <a:srgbClr val="7FAE8D"/>
                </a:solidFill>
              </a:rPr>
              <a:t>NORTH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6ADFC9BE-7E84-4643-8DF5-D1EECA73C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MILAN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C7E61ED1-78E7-4F19-9C1E-CBA15706C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256EC122-9C52-4A95-823C-3425107DE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Torino 51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5B87730D-6E32-4532-B388-B92246D26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20123 Milan (MI)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5F38F2EF-B8E2-4557-93F7-8EEE3087D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1907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679DB8"/>
                </a:solidFill>
              </a:defRPr>
            </a:pPr>
            <a:r>
              <a:rPr sz="1125" b="1">
                <a:solidFill>
                  <a:srgbClr val="679DB8"/>
                </a:solidFill>
              </a:rPr>
              <a:t>CENTRE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35C9B265-169F-4CFB-B62E-634C30FD8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336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ROME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D864B220-6ACF-4D49-8AE4-9243F53B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21945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772745EF-DB6A-4880-B1FD-64F1279B5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623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Umbria 2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14ED8092-3546-4216-9E85-160A35C60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905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00187 Rome (RM)</a:t>
            </a:r>
          </a:p>
        </p:txBody>
      </p:sp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05AC8AE5-AA56-4A34-9163-A5389A52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1907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7FAE8D"/>
                </a:solidFill>
              </a:defRPr>
            </a:pPr>
            <a:r>
              <a:rPr sz="1125" b="1">
                <a:solidFill>
                  <a:srgbClr val="7FAE8D"/>
                </a:solidFill>
              </a:rPr>
              <a:t>SOUTH</a:t>
            </a:r>
          </a:p>
        </p:txBody>
      </p:sp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7B594B20-F3B6-4622-8407-32BA2A50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533650"/>
            <a:ext cx="295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BARI</a:t>
            </a:r>
          </a:p>
        </p:txBody>
      </p:sp>
      <p:sp>
        <p:nvSpPr>
          <p:cNvPr id="19" name="Rettangolo 18">
            <a:extLst xmlns:a="http://schemas.openxmlformats.org/drawingml/2006/main">
              <a:ext uri="{FF2B5EF4-FFF2-40B4-BE49-F238E27FC236}">
                <a16:creationId xmlns:a16="http://schemas.microsoft.com/office/drawing/2014/main" id="{6EC3C38D-9C15-4150-B45F-A405FDA8A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21945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Rettangolo 19">
            <a:extLst xmlns:a="http://schemas.openxmlformats.org/drawingml/2006/main">
              <a:ext uri="{FF2B5EF4-FFF2-40B4-BE49-F238E27FC236}">
                <a16:creationId xmlns:a16="http://schemas.microsoft.com/office/drawing/2014/main" id="{2B514DE1-7640-496E-9EB0-114DF8608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5623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Fontanelle 10 A</a:t>
            </a:r>
          </a:p>
        </p:txBody>
      </p:sp>
      <p:sp>
        <p:nvSpPr>
          <p:cNvPr id="21" name="Rettangolo 20">
            <a:extLst xmlns:a="http://schemas.openxmlformats.org/drawingml/2006/main">
              <a:ext uri="{FF2B5EF4-FFF2-40B4-BE49-F238E27FC236}">
                <a16:creationId xmlns:a16="http://schemas.microsoft.com/office/drawing/2014/main" id="{8972D7D1-B49E-41D9-A608-C5BAD4B8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905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70128 Bari</a:t>
            </a:r>
          </a:p>
        </p:txBody>
      </p:sp>
      <p:sp>
        <p:nvSpPr>
          <p:cNvPr id="22" name="Rettangolo con angoli arrotondati 21">
            <a:extLst xmlns:a="http://schemas.openxmlformats.org/drawingml/2006/main">
              <a:ext uri="{FF2B5EF4-FFF2-40B4-BE49-F238E27FC236}">
                <a16:creationId xmlns:a16="http://schemas.microsoft.com/office/drawing/2014/main" id="{44E5AD77-1A20-4A15-B415-82F13DDF3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10248900" cy="1352550"/>
          </a:xfrm>
          <a:prstGeom xmlns:a="http://schemas.openxmlformats.org/drawingml/2006/main" prst="roundRect">
            <a:avLst>
              <a:gd name="adj" fmla="val 14085"/>
            </a:avLst>
          </a:prstGeom>
          <a:solidFill xmlns:a="http://schemas.openxmlformats.org/drawingml/2006/main">
            <a:srgbClr val="0B2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Rettangolo 22">
            <a:extLst xmlns:a="http://schemas.openxmlformats.org/drawingml/2006/main">
              <a:ext uri="{FF2B5EF4-FFF2-40B4-BE49-F238E27FC236}">
                <a16:creationId xmlns:a16="http://schemas.microsoft.com/office/drawing/2014/main" id="{B24DF1BC-3C15-4378-A1E8-922B15911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857750"/>
            <a:ext cx="9677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OUR OFFICE CONTACTS</a:t>
            </a:r>
          </a:p>
        </p:txBody>
      </p:sp>
      <p:sp>
        <p:nvSpPr>
          <p:cNvPr id="24" name="Rettangolo 23">
            <a:extLst xmlns:a="http://schemas.openxmlformats.org/drawingml/2006/main">
              <a:ext uri="{FF2B5EF4-FFF2-40B4-BE49-F238E27FC236}">
                <a16:creationId xmlns:a16="http://schemas.microsoft.com/office/drawing/2014/main" id="{9E139D2A-E29F-44A5-9D94-9A4B539B5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200650"/>
            <a:ext cx="9677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+39 080 9019791   •   +39 339 6113986</a:t>
            </a:r>
          </a:p>
        </p:txBody>
      </p:sp>
      <p:sp>
        <p:nvSpPr>
          <p:cNvPr id="25" name="Rettangolo 24">
            <a:extLst xmlns:a="http://schemas.openxmlformats.org/drawingml/2006/main">
              <a:ext uri="{FF2B5EF4-FFF2-40B4-BE49-F238E27FC236}">
                <a16:creationId xmlns:a16="http://schemas.microsoft.com/office/drawing/2014/main" id="{44EAEE6E-5CBB-49DE-B407-D3503699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581650"/>
            <a:ext cx="967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info@easybondcredit.it   •   nicolarossiello@easybondcredit.it</a:t>
            </a:r>
          </a:p>
        </p:txBody>
      </p:sp>
    </p:spTree>
    <p:extLst>
      <p:ext uri="{BB962C8B-B14F-4D97-AF65-F5344CB8AC3E}">
        <p14:creationId xmlns:p14="http://schemas.microsoft.com/office/powerpoint/2010/main" val="151298870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Immagine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8537d8a654467"/>
          <a:stretch xmlns:a="http://schemas.openxmlformats.org/drawingml/2006/main"/>
        </p:blipFill>
        <p:spPr>
          <a:xfrm xmlns:a="http://schemas.openxmlformats.org/drawingml/2006/main">
            <a:off x="685800" y="515093"/>
            <a:ext cx="3810000" cy="951014"/>
          </a:xfrm>
          <a:prstGeom xmlns:a="http://schemas.openxmlformats.org/drawingml/2006/main" prst="rect">
            <a:avLst/>
          </a:prstGeom>
        </p:spPr>
      </p:pic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56E47776-3937-4B04-99F4-564AA18A8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7524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HAVE AN APPLICATION?</a:t>
            </a:r>
          </a:p>
          <a:p xmlns:a="http://schemas.openxmlformats.org/drawingml/2006/main">
            <a:pPr algn="l">
              <a:buNone/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CALL US NOW.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03365492-1450-4636-B5F8-1F95D6432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13811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774BA92B-560F-4B0C-88B1-85FE280FA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590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Ten minutes can save a contract.</a:t>
            </a:r>
          </a:p>
          <a:p xmlns:a="http://schemas.openxmlformats.org/drawingml/2006/main">
            <a:pPr algn="l">
              <a:buNone/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Free preliminary assessment.</a:t>
            </a:r>
          </a:p>
          <a:p xmlns:a="http://schemas.openxmlformats.org/drawingml/2006/main">
            <a:pPr algn="l">
              <a:buNone/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No-obligation quote.</a:t>
            </a:r>
          </a:p>
        </p:txBody>
      </p:sp>
      <p:sp>
        <p:nvSpPr>
          <p:cNvPr id="5" name="Rettangolo con angoli arrotondati 4">
            <a:extLst xmlns:a="http://schemas.openxmlformats.org/drawingml/2006/main">
              <a:ext uri="{FF2B5EF4-FFF2-40B4-BE49-F238E27FC236}">
                <a16:creationId xmlns:a16="http://schemas.microsoft.com/office/drawing/2014/main" id="{9D3BE7EA-E186-46E1-B7FC-415B6947A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123950"/>
            <a:ext cx="3905250" cy="4429125"/>
          </a:xfrm>
          <a:prstGeom xmlns:a="http://schemas.openxmlformats.org/drawingml/2006/main" prst="roundRect">
            <a:avLst>
              <a:gd name="adj" fmla="val 68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805B6676-74BF-41D1-B077-4AE7A8E5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50495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679DB8"/>
                </a:solidFill>
              </a:defRPr>
            </a:pPr>
            <a:r>
              <a:rPr sz="1275" b="1">
                <a:solidFill>
                  <a:srgbClr val="679DB8"/>
                </a:solidFill>
              </a:rPr>
              <a:t>CONTACT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4D7760B7-D1D9-4391-A2F2-352365807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038350"/>
            <a:ext cx="30003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B2638"/>
                </a:solidFill>
              </a:defRPr>
            </a:pPr>
            <a:r>
              <a:rPr sz="1800" b="1">
                <a:solidFill>
                  <a:srgbClr val="0B2638"/>
                </a:solidFill>
              </a:rPr>
              <a:t>Nicola Rossiello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D5F14C56-7C93-415F-B1C8-55372306C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590800"/>
            <a:ext cx="3000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+39 339 6113986</a:t>
            </a:r>
          </a:p>
          <a:p xmlns:a="http://schemas.openxmlformats.org/drawingml/2006/main">
            <a:pPr algn="ctr">
              <a:buNone/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+39 080 9019791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7DF2D6EB-A584-4620-9624-0D201576C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505200"/>
            <a:ext cx="33432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A6A72"/>
                </a:solidFill>
              </a:defRPr>
            </a:pPr>
            <a:r>
              <a:rPr sz="1275" b="0">
                <a:solidFill>
                  <a:srgbClr val="5A6A72"/>
                </a:solidFill>
              </a:rPr>
              <a:t>info@easybondcredit.it</a:t>
            </a:r>
          </a:p>
          <a:p xmlns:a="http://schemas.openxmlformats.org/drawingml/2006/main">
            <a:pPr algn="ctr">
              <a:buNone/>
              <a:defRPr sz="1275" b="0">
                <a:solidFill>
                  <a:srgbClr val="5A6A72"/>
                </a:solidFill>
              </a:defRPr>
            </a:pPr>
            <a:r>
              <a:rPr sz="1275" b="0">
                <a:solidFill>
                  <a:srgbClr val="5A6A72"/>
                </a:solidFill>
              </a:rPr>
              <a:t>nicolarossiello@easybondcredit.it</a:t>
            </a:r>
          </a:p>
        </p:txBody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EA0AA6C8-902C-43FC-B331-A140BD946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438650"/>
            <a:ext cx="3000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www.easybondcredit.it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644601A5-53A0-494C-8B32-3AC9DCA58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857750"/>
            <a:ext cx="3000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0B2638"/>
                </a:solidFill>
              </a:defRPr>
            </a:pPr>
            <a:r>
              <a:rPr sz="1050" b="1">
                <a:solidFill>
                  <a:srgbClr val="0B2638"/>
                </a:solidFill>
              </a:rPr>
              <a:t>EASY BOND CREDIT MGA SRL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1965A01E-8187-4FE0-BAA2-04813336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105400"/>
            <a:ext cx="3000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P. IVA 08770710724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A32F8CE2-C4B8-4938-A8E5-8C08940E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628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9ACDEA"/>
                </a:solidFill>
              </a:defRPr>
            </a:pPr>
            <a:r>
              <a:rPr sz="1125" b="1">
                <a:solidFill>
                  <a:srgbClr val="9ACDEA"/>
                </a:solidFill>
              </a:rPr>
              <a:t>Insurance MGA • IVASS B000721751</a:t>
            </a:r>
          </a:p>
        </p:txBody>
      </p:sp>
    </p:spTree>
    <p:extLst>
      <p:ext uri="{BB962C8B-B14F-4D97-AF65-F5344CB8AC3E}">
        <p14:creationId xmlns:p14="http://schemas.microsoft.com/office/powerpoint/2010/main" val="153293088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2EBB58A3-5D31-49D3-BF5B-A8661C4E8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THE REAL COST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66B891C0-D857-4A80-9C61-0B24C5C1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A delayed surety bond can cost you the contract.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36A6D4E6-34F8-488B-A1F9-4E86715D6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87A38375-E04D-4DCD-BCCD-E914E771D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02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9B2BF988-AAEA-47B6-B63C-17BD4B1FC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C52864B8-000F-4047-80A2-5FC1F84ED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4F6DC74A-42F0-495E-A66D-B41297187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02631"/>
                </a:solidFill>
              </a:defRPr>
            </a:pPr>
            <a:r>
              <a:rPr sz="2025" b="1">
                <a:solidFill>
                  <a:srgbClr val="102631"/>
                </a:solidFill>
              </a:rPr>
              <a:t>DO NOT HAND OPPORTUNITIES TO YOUR COMPETITORS.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44FD2CBB-594A-4412-89EB-1CDB13153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55245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Contract stalled.</a:t>
            </a:r>
          </a:p>
          <a:p xmlns:a="http://schemas.openxmlformats.org/drawingml/2006/main">
            <a:pPr algn="l">
              <a:buNone/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Project stalled.</a:t>
            </a:r>
          </a:p>
          <a:p xmlns:a="http://schemas.openxmlformats.org/drawingml/2006/main">
            <a:pPr algn="l">
              <a:buNone/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Revenue stalled.</a:t>
            </a:r>
          </a:p>
          <a:p xmlns:a="http://schemas.openxmlformats.org/drawingml/2006/main">
            <a:pPr algn="l">
              <a:buNone/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Growth stalled.</a:t>
            </a:r>
          </a:p>
        </p:txBody>
      </p:sp>
      <p:sp>
        <p:nvSpPr>
          <p:cNvPr id="9" name="Rettangolo con angoli arrotondati 8">
            <a:extLst xmlns:a="http://schemas.openxmlformats.org/drawingml/2006/main">
              <a:ext uri="{FF2B5EF4-FFF2-40B4-BE49-F238E27FC236}">
                <a16:creationId xmlns:a16="http://schemas.microsoft.com/office/drawing/2014/main" id="{EE305044-73DA-4D8E-A124-036A589B3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76450"/>
            <a:ext cx="3714750" cy="3143250"/>
          </a:xfrm>
          <a:prstGeom xmlns:a="http://schemas.openxmlformats.org/drawingml/2006/main" prst="roundRect">
            <a:avLst>
              <a:gd name="adj" fmla="val 8485"/>
            </a:avLst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9D8DC"/>
            </a:solidFill>
            <a:prstDash val="solid"/>
          </a:ln>
        </p:spPr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CB82CE89-EE63-4D56-97E6-25A0A68A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4574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7FAE8D"/>
                </a:solidFill>
              </a:defRPr>
            </a:pPr>
            <a:r>
              <a:rPr sz="1275" b="1">
                <a:solidFill>
                  <a:srgbClr val="7FAE8D"/>
                </a:solidFill>
              </a:rPr>
              <a:t>THIS IS WHERE WE STEP IN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835C6535-0593-4725-9943-FFDDF6AB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009900"/>
            <a:ext cx="2571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Analysis</a:t>
            </a:r>
          </a:p>
          <a:p xmlns:a="http://schemas.openxmlformats.org/drawingml/2006/main">
            <a:pPr algn="ctr">
              <a:buNone/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Structuring</a:t>
            </a:r>
          </a:p>
          <a:p xmlns:a="http://schemas.openxmlformats.org/drawingml/2006/main">
            <a:pPr algn="ctr">
              <a:buNone/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Placement</a:t>
            </a:r>
          </a:p>
          <a:p xmlns:a="http://schemas.openxmlformats.org/drawingml/2006/main">
            <a:pPr algn="ctr">
              <a:buNone/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Issuance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278EBD20-3EDF-4787-8C65-22E978EA8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476875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SEND US THE APPLICATION. PUT US TO THE TEST.</a:t>
            </a:r>
          </a:p>
        </p:txBody>
      </p:sp>
    </p:spTree>
    <p:extLst>
      <p:ext uri="{BB962C8B-B14F-4D97-AF65-F5344CB8AC3E}">
        <p14:creationId xmlns:p14="http://schemas.microsoft.com/office/powerpoint/2010/main" val="20447588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Rettangolo 17">
            <a:extLst xmlns:a="http://schemas.openxmlformats.org/drawingml/2006/main">
              <a:ext uri="{FF2B5EF4-FFF2-40B4-BE49-F238E27FC236}">
                <a16:creationId xmlns:a16="http://schemas.microsoft.com/office/drawing/2014/main" id="{B925F4DE-0AD0-47A2-82B1-7680832B4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THE CHOICE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CE0FCE08-0CF8-4A30-BCCB-BB5E5007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Keep bank credit for growth. Not for guarantees.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5DF0C582-3367-4E06-8117-96D1E0034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20637AB0-E9DE-403A-9DAA-360396077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03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737F4EE7-BFC8-437E-AA88-6D4FAC46F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6377DE31-3C25-490E-988F-B5177C277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 xmlns:a="http://schemas.openxmlformats.org/drawingml/2006/main">
              <a:ext uri="{FF2B5EF4-FFF2-40B4-BE49-F238E27FC236}">
                <a16:creationId xmlns:a16="http://schemas.microsoft.com/office/drawing/2014/main" id="{80508148-CADF-4144-AECB-EB247CE7C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953000" cy="33147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2F4F5"/>
          </a:solidFill>
          <a:ln xmlns:a="http://schemas.openxmlformats.org/drawingml/2006/main" w="9525">
            <a:solidFill>
              <a:srgbClr val="C9D8DC"/>
            </a:solidFill>
            <a:prstDash val="solid"/>
          </a:ln>
        </p:spPr>
      </p:sp>
      <p:sp>
        <p:nvSpPr>
          <p:cNvPr id="8" name="Rettangolo con angoli arrotondati 7">
            <a:extLst xmlns:a="http://schemas.openxmlformats.org/drawingml/2006/main">
              <a:ext uri="{FF2B5EF4-FFF2-40B4-BE49-F238E27FC236}">
                <a16:creationId xmlns:a16="http://schemas.microsoft.com/office/drawing/2014/main" id="{E31A0BB9-4799-4F29-AC10-7D4FFE6D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095500"/>
            <a:ext cx="4953000" cy="33147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9D8DC"/>
            </a:solidFill>
            <a:prstDash val="solid"/>
          </a:ln>
        </p:spPr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A51854B7-3B06-4C40-BC29-8E6A244F9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00300"/>
            <a:ext cx="426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5A6A72"/>
                </a:solidFill>
              </a:defRPr>
            </a:pPr>
            <a:r>
              <a:rPr sz="1425" b="1">
                <a:solidFill>
                  <a:srgbClr val="5A6A72"/>
                </a:solidFill>
              </a:rPr>
              <a:t>BANKS CAN HOLD YOU BACK</a:t>
            </a:r>
          </a:p>
        </p:txBody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B57348B2-6A4E-4F64-B841-7A6B6824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9146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02631"/>
                </a:solidFill>
              </a:defRPr>
            </a:pPr>
            <a:r>
              <a:rPr sz="1800" b="1">
                <a:solidFill>
                  <a:srgbClr val="102631"/>
                </a:solidFill>
              </a:rPr>
              <a:t>Recorded in the Central Credit Register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548FA46D-4099-4287-B394-A5C8CFC8F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480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A6A72"/>
                </a:solidFill>
              </a:defRPr>
            </a:pPr>
            <a:r>
              <a:rPr sz="1575" b="1">
                <a:solidFill>
                  <a:srgbClr val="5A6A72"/>
                </a:solidFill>
              </a:rPr>
              <a:t>For the entire guarantee period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91F2ABD6-C443-4166-95F5-DA1ACCD62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719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May use up facilities, require blocked funds</a:t>
            </a:r>
          </a:p>
          <a:p xmlns:a="http://schemas.openxmlformats.org/drawingml/2006/main">
            <a:pPr algn="ctr">
              <a:buNone/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or collateral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547A3B01-B398-44E9-92EB-879649D26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00300"/>
            <a:ext cx="426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INSURANCE CREATES HEADROOM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61C1C4E4-435A-4EFE-B96D-FD9EC01F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099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B2638"/>
                </a:solidFill>
              </a:defRPr>
            </a:pPr>
            <a:r>
              <a:rPr sz="1800" b="1">
                <a:solidFill>
                  <a:srgbClr val="0B2638"/>
                </a:solidFill>
              </a:rPr>
              <a:t>Does not use bank credit facilities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F32AFEA0-C148-4B1C-A568-F0FF4B67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195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102631"/>
                </a:solidFill>
              </a:defRPr>
            </a:pPr>
            <a:r>
              <a:rPr sz="1650" b="0">
                <a:solidFill>
                  <a:srgbClr val="102631"/>
                </a:solidFill>
              </a:rPr>
              <a:t>Normally no capital freeze</a:t>
            </a:r>
          </a:p>
          <a:p xmlns:a="http://schemas.openxmlformats.org/drawingml/2006/main">
            <a:pPr algn="ctr">
              <a:buNone/>
              <a:defRPr sz="1650" b="0">
                <a:solidFill>
                  <a:srgbClr val="102631"/>
                </a:solidFill>
              </a:defRPr>
            </a:pPr>
            <a:r>
              <a:rPr sz="1650" b="0">
                <a:solidFill>
                  <a:srgbClr val="102631"/>
                </a:solidFill>
              </a:rPr>
              <a:t>on the current account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5FC721D4-27C0-4537-BA11-F6D664CC0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476750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7FAE8D"/>
                </a:solidFill>
              </a:defRPr>
            </a:pPr>
            <a:r>
              <a:rPr sz="1650" b="1">
                <a:solidFill>
                  <a:srgbClr val="7FAE8D"/>
                </a:solidFill>
              </a:rPr>
              <a:t>Preserves financial headroom</a:t>
            </a:r>
          </a:p>
          <a:p xmlns:a="http://schemas.openxmlformats.org/drawingml/2006/main">
            <a:pPr algn="ctr">
              <a:buNone/>
              <a:defRPr sz="1650" b="1">
                <a:solidFill>
                  <a:srgbClr val="7FAE8D"/>
                </a:solidFill>
              </a:defRPr>
            </a:pPr>
            <a:r>
              <a:rPr sz="1650" b="1">
                <a:solidFill>
                  <a:srgbClr val="7FAE8D"/>
                </a:solidFill>
              </a:rPr>
              <a:t>for business operations</a:t>
            </a:r>
          </a:p>
        </p:txBody>
      </p:sp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3243660E-D200-463D-B005-C38209983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Terms, accounting and reporting depend on the transaction structure and applicable agreements.</a:t>
            </a:r>
          </a:p>
        </p:txBody>
      </p:sp>
    </p:spTree>
    <p:extLst>
      <p:ext uri="{BB962C8B-B14F-4D97-AF65-F5344CB8AC3E}">
        <p14:creationId xmlns:p14="http://schemas.microsoft.com/office/powerpoint/2010/main" val="15820780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2DAF0832-E9CA-49F9-9D8F-35F0C9EAB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LIQUIDITY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08ECF74F-93E9-4FC0-88E6-51049883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Your money should generate revenue. Not stand still.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B135A749-EEDE-4231-B99F-6EF9C98DB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753C6B8E-8C2E-4F72-B46E-BA69283CC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04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961CD854-7E98-41F9-8B17-57B2D18DB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C425B45B-F332-4AC3-ABC7-44557017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09D0CACD-20D9-4EA9-94C6-58A4112E7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666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5175" b="1">
                <a:solidFill>
                  <a:srgbClr val="7FAE8D"/>
                </a:solidFill>
              </a:defRPr>
            </a:pPr>
            <a:r>
              <a:rPr sz="5175" b="1">
                <a:solidFill>
                  <a:srgbClr val="7FAE8D"/>
                </a:solidFill>
              </a:rPr>
              <a:t>FREE CAPITAL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FFBBF7A9-2201-4FDA-9A68-52B2D7A84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666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to win contracts and finance growth.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5EFC0FBC-A7F8-45A4-A757-0907907F6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638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D9E7EC"/>
                </a:solidFill>
              </a:defRPr>
            </a:pPr>
            <a:r>
              <a:rPr sz="1650" b="0">
                <a:solidFill>
                  <a:srgbClr val="D9E7EC"/>
                </a:solidFill>
              </a:rPr>
              <a:t>Insurance solutions can preserve liquidity and bank facilities, leaving resources available for projects, supplies, people and growth.</a:t>
            </a:r>
          </a:p>
        </p:txBody>
      </p:sp>
      <p:sp>
        <p:nvSpPr>
          <p:cNvPr id="10" name="Rettangolo con angoli arrotondati 9">
            <a:extLst xmlns:a="http://schemas.openxmlformats.org/drawingml/2006/main">
              <a:ext uri="{FF2B5EF4-FFF2-40B4-BE49-F238E27FC236}">
                <a16:creationId xmlns:a16="http://schemas.microsoft.com/office/drawing/2014/main" id="{7CB8A0F8-0490-4A83-95D1-20E46242E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114550"/>
            <a:ext cx="3143250" cy="2857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" name="Immagine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16ef4d0b4d4847"/>
          <a:stretch xmlns:a="http://schemas.openxmlformats.org/drawingml/2006/main"/>
        </p:blipFill>
        <p:spPr>
          <a:xfrm xmlns:a="http://schemas.openxmlformats.org/drawingml/2006/main">
            <a:off x="8241413" y="2362200"/>
            <a:ext cx="2281424" cy="2333625"/>
          </a:xfrm>
          <a:prstGeom xmlns:a="http://schemas.openxmlformats.org/drawingml/2006/main" prst="rect">
            <a:avLst/>
          </a:prstGeom>
        </p:spPr>
      </p:pic>
      <p:sp>
        <p:nvSpPr>
          <p:cNvPr id="12" name="Rettangolo con angoli arrotondati 11">
            <a:extLst xmlns:a="http://schemas.openxmlformats.org/drawingml/2006/main">
              <a:ext uri="{FF2B5EF4-FFF2-40B4-BE49-F238E27FC236}">
                <a16:creationId xmlns:a16="http://schemas.microsoft.com/office/drawing/2014/main" id="{9CFDDA89-1B8F-4C9A-977E-F2D1CE227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276850"/>
            <a:ext cx="3181350" cy="514350"/>
          </a:xfrm>
          <a:prstGeom xmlns:a="http://schemas.openxmlformats.org/drawingml/2006/main" prst="roundRect">
            <a:avLst>
              <a:gd name="adj" fmla="val 25926"/>
            </a:avLst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6DF23A55-73EB-49DC-B3B4-F2936F62C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391150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B2638"/>
                </a:solidFill>
              </a:defRPr>
            </a:pPr>
            <a:r>
              <a:rPr sz="1350" b="1">
                <a:solidFill>
                  <a:srgbClr val="0B2638"/>
                </a:solidFill>
              </a:rPr>
              <a:t>MORE ROOM FOR BUSINESS</a:t>
            </a:r>
          </a:p>
        </p:txBody>
      </p:sp>
    </p:spTree>
    <p:extLst>
      <p:ext uri="{BB962C8B-B14F-4D97-AF65-F5344CB8AC3E}">
        <p14:creationId xmlns:p14="http://schemas.microsoft.com/office/powerpoint/2010/main" val="19621820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AC82E048-F23E-41EC-A53E-BE9C3F643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OUR PROMISE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85C8FC88-C4D4-441F-9D29-1F734ABDC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A surety bond should not hold you back. It should get you moving.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DC2AF810-2642-445D-982D-81B8AA263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985FC25E-400C-4B14-B742-D85F22422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05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13ED6EFA-54CB-4A9D-973C-770BF05D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7097325A-27D9-4B7B-8608-4B194DFE1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EFC521AF-5055-4936-89CF-F41DC868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590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7FAE8D"/>
                </a:solidFill>
              </a:defRPr>
            </a:pPr>
            <a:r>
              <a:rPr sz="4200" b="1">
                <a:solidFill>
                  <a:srgbClr val="7FAE8D"/>
                </a:solidFill>
              </a:rPr>
              <a:t>FAST. EASY. SOLID.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F9C1917F-6506-48C9-B645-070967509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571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Commercial speed. Insurance discipline.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912C7D60-4893-48BE-A716-8B5BE621D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51911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D5E4E9"/>
                </a:solidFill>
              </a:defRPr>
            </a:pPr>
            <a:r>
              <a:rPr sz="1650" b="0">
                <a:solidFill>
                  <a:srgbClr val="D5E4E9"/>
                </a:solidFill>
              </a:rPr>
              <a:t>A direct process that turns documents, assessment and dialogue into a clear commercial path.</a:t>
            </a:r>
          </a:p>
        </p:txBody>
      </p:sp>
      <p:pic>
        <p:nvPicPr>
          <p:cNvPr id="24" name="Immagine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88caa0bfb84b81"/>
          <a:stretch xmlns:a="http://schemas.openxmlformats.org/drawingml/2006/main"/>
        </p:blipFill>
        <p:spPr>
          <a:xfrm xmlns:a="http://schemas.openxmlformats.org/drawingml/2006/main">
            <a:off x="7239000" y="1932446"/>
            <a:ext cx="3429000" cy="3507459"/>
          </a:xfrm>
          <a:prstGeom xmlns:a="http://schemas.openxmlformats.org/drawingml/2006/main" prst="rect">
            <a:avLst/>
          </a:prstGeom>
        </p:spPr>
      </p:pic>
      <p:sp>
        <p:nvSpPr>
          <p:cNvPr id="11" name="Rettangolo con angoli arrotondati 10">
            <a:extLst xmlns:a="http://schemas.openxmlformats.org/drawingml/2006/main">
              <a:ext uri="{FF2B5EF4-FFF2-40B4-BE49-F238E27FC236}">
                <a16:creationId xmlns:a16="http://schemas.microsoft.com/office/drawing/2014/main" id="{B05415E5-ADBB-4A92-A755-A6CA3BC55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476875"/>
            <a:ext cx="4667250" cy="514350"/>
          </a:xfrm>
          <a:prstGeom xmlns:a="http://schemas.openxmlformats.org/drawingml/2006/main" prst="roundRect">
            <a:avLst>
              <a:gd name="adj" fmla="val 27778"/>
            </a:avLst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53856056-F14E-4894-9373-3C84022F4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58165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2638"/>
                </a:solidFill>
              </a:defRPr>
            </a:pPr>
            <a:r>
              <a:rPr sz="1425" b="1">
                <a:solidFill>
                  <a:srgbClr val="0B2638"/>
                </a:solidFill>
              </a:rPr>
              <a:t>THE COMPLEXITY STAYS WITH US.</a:t>
            </a:r>
          </a:p>
        </p:txBody>
      </p:sp>
    </p:spTree>
    <p:extLst>
      <p:ext uri="{BB962C8B-B14F-4D97-AF65-F5344CB8AC3E}">
        <p14:creationId xmlns:p14="http://schemas.microsoft.com/office/powerpoint/2010/main" val="2464612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9ADBDEEC-D9F4-4775-AEA7-D703E5546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FINANCIAL IMPACT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67244AB9-8058-40E7-90EA-405D6991C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A guarantee should not drain your current account.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E3043456-3EE5-43B6-B813-B0897741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BC766407-A584-4493-A9DD-0E0EB28C5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06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13C64DF1-4B2F-4B75-B077-718329E05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47787905-9A97-4C4E-B933-58726057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39AD2F9D-B08A-4B41-BF5B-A74C83A7D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WITH EASY BOND CREDIT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F8446A5F-D370-43B5-998A-185D15AA1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4762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2638"/>
                </a:solidFill>
              </a:defRPr>
            </a:pPr>
            <a:r>
              <a:rPr sz="3900" b="1">
                <a:solidFill>
                  <a:srgbClr val="0B2638"/>
                </a:solidFill>
              </a:rPr>
              <a:t>AVAILABLE</a:t>
            </a:r>
          </a:p>
          <a:p xmlns:a="http://schemas.openxmlformats.org/drawingml/2006/main">
            <a:pPr algn="l">
              <a:buNone/>
              <a:defRPr sz="3900" b="1">
                <a:solidFill>
                  <a:srgbClr val="0B2638"/>
                </a:solidFill>
              </a:defRPr>
            </a:pPr>
            <a:r>
              <a:rPr sz="3900" b="1">
                <a:solidFill>
                  <a:srgbClr val="0B2638"/>
                </a:solidFill>
              </a:rPr>
              <a:t>LIQUIDITY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F56C5676-3E74-496B-9E4C-B46B79571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4762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Contractual insurance guarantees can avoid using bank facilities and normally do not require money to be blocked on the account.</a:t>
            </a:r>
          </a:p>
        </p:txBody>
      </p:sp>
      <p:sp>
        <p:nvSpPr>
          <p:cNvPr id="10" name="Rettangolo con angoli arrotondati 9">
            <a:extLst xmlns:a="http://schemas.openxmlformats.org/drawingml/2006/main">
              <a:ext uri="{FF2B5EF4-FFF2-40B4-BE49-F238E27FC236}">
                <a16:creationId xmlns:a16="http://schemas.microsoft.com/office/drawing/2014/main" id="{AB13C676-A7C4-4336-B25C-431907B6F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76450"/>
            <a:ext cx="4610100" cy="3162300"/>
          </a:xfrm>
          <a:prstGeom xmlns:a="http://schemas.openxmlformats.org/drawingml/2006/main" prst="roundRect">
            <a:avLst>
              <a:gd name="adj" fmla="val 8434"/>
            </a:avLst>
          </a:prstGeom>
          <a:solidFill xmlns:a="http://schemas.openxmlformats.org/drawingml/2006/main">
            <a:srgbClr val="0B2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D31580D1-E3F9-4D2E-8D74-D8E4B5468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00300"/>
            <a:ext cx="3848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LESS FINANCIAL PRESSURE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007D318C-A33C-4063-8ECF-C46FD0BDF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048000"/>
            <a:ext cx="3695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More operating liquidity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7F14C6B9-65AD-40D5-8D2C-236D7C53A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38550"/>
            <a:ext cx="3695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Bank facilities preserved</a:t>
            </a:r>
          </a:p>
        </p:txBody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45504C44-43D9-4434-A868-8235DC42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229100"/>
            <a:ext cx="3695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Potentially stronger</a:t>
            </a:r>
          </a:p>
          <a:p xmlns:a="http://schemas.openxmlformats.org/drawingml/2006/main">
            <a:pPr algn="ctr">
              <a:buNone/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financial ratios and scores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C9D40D0E-64F7-45A8-906D-AB7E15CB1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38800"/>
            <a:ext cx="1024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Actual effects depend on the guarantee structure, required terms and applicable accounting treatment.</a:t>
            </a:r>
          </a:p>
        </p:txBody>
      </p:sp>
    </p:spTree>
    <p:extLst>
      <p:ext uri="{BB962C8B-B14F-4D97-AF65-F5344CB8AC3E}">
        <p14:creationId xmlns:p14="http://schemas.microsoft.com/office/powerpoint/2010/main" val="1386703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2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7DCB67C1-72EA-48B3-8647-1D814653B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EXPERIENCE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2D3AFF2C-6545-4657-B1CE-F0E3C936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22 years in the guarantee market. Proven experience.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25E7075A-909B-463C-B811-DA7B7D168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CF86ECFC-D2DF-49B7-9027-4B8F225C8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07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80D1C8D0-D32C-4831-B50B-DE3DB9E5E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6451595D-076C-474F-860F-84C8E9DAA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330FA798-6555-41FC-A2BB-DE3625528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5740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100" b="1">
                <a:solidFill>
                  <a:srgbClr val="7FAE8D"/>
                </a:solidFill>
              </a:defRPr>
            </a:pPr>
            <a:r>
              <a:rPr sz="8100" b="1">
                <a:solidFill>
                  <a:srgbClr val="7FAE8D"/>
                </a:solidFill>
              </a:rPr>
              <a:t>22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8DFEA263-EAD7-446D-A2B8-9A59DE22A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514600"/>
            <a:ext cx="2190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YEARS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EB0947DA-361A-4FC8-9B76-57F7B3DCD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381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55F2B2D9-57A3-4F99-A11D-0646539C8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00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9ACDEA"/>
                </a:solidFill>
              </a:defRPr>
            </a:pPr>
            <a:r>
              <a:rPr sz="2250" b="1">
                <a:solidFill>
                  <a:srgbClr val="9ACDEA"/>
                </a:solidFill>
              </a:rPr>
              <a:t>6 YEARS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FCA07DA4-AF8A-463E-B04A-D9F306F79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0005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LONDON MARKET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DF635886-EC60-494C-8AE9-3AFF191D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200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7FAE8D"/>
                </a:solidFill>
              </a:defRPr>
            </a:pPr>
            <a:r>
              <a:rPr sz="2250" b="1">
                <a:solidFill>
                  <a:srgbClr val="7FAE8D"/>
                </a:solidFill>
              </a:rPr>
              <a:t>16 YEARS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C75CF2AC-3724-452E-B4AD-613D7AE80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686300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ITALIAN MARKET</a:t>
            </a:r>
          </a:p>
        </p:txBody>
      </p:sp>
      <p:pic>
        <p:nvPicPr>
          <p:cNvPr id="32" name="Immagine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453e21619949c3"/>
          <a:stretch xmlns:a="http://schemas.openxmlformats.org/drawingml/2006/main"/>
        </p:blipFill>
        <p:spPr>
          <a:xfrm xmlns:a="http://schemas.openxmlformats.org/drawingml/2006/main">
            <a:off x="7562850" y="1917101"/>
            <a:ext cx="3105150" cy="3176199"/>
          </a:xfrm>
          <a:prstGeom xmlns:a="http://schemas.openxmlformats.org/drawingml/2006/main" prst="rect">
            <a:avLst/>
          </a:prstGeom>
        </p:spPr>
      </p:pic>
      <p:sp>
        <p:nvSpPr>
          <p:cNvPr id="15" name="Rettangolo con angoli arrotondati 14">
            <a:extLst xmlns:a="http://schemas.openxmlformats.org/drawingml/2006/main">
              <a:ext uri="{FF2B5EF4-FFF2-40B4-BE49-F238E27FC236}">
                <a16:creationId xmlns:a16="http://schemas.microsoft.com/office/drawing/2014/main" id="{714C22B1-962D-4416-85D2-BD665B92A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353050"/>
            <a:ext cx="424815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53EF85AC-B9AE-4920-9683-72A4937B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457825"/>
            <a:ext cx="3943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B2638"/>
                </a:solidFill>
              </a:defRPr>
            </a:pPr>
            <a:r>
              <a:rPr sz="1350" b="1">
                <a:solidFill>
                  <a:srgbClr val="0B2638"/>
                </a:solidFill>
              </a:rPr>
              <a:t>EXPERIENCE THAT UNDERSTANDS RISK.</a:t>
            </a:r>
          </a:p>
        </p:txBody>
      </p:sp>
    </p:spTree>
    <p:extLst>
      <p:ext uri="{BB962C8B-B14F-4D97-AF65-F5344CB8AC3E}">
        <p14:creationId xmlns:p14="http://schemas.microsoft.com/office/powerpoint/2010/main" val="17643550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AF3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5E46B3EE-E01B-41C3-8461-7C5136C8D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OUR NAME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70CFB22E-43AF-423F-A6D9-1554C8F17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Easy Bond Credit means simple surety solutions.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2A7A9FF0-63B7-47EC-992F-F203B00C5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EDF8A53E-6FEE-489D-8F3C-9BBC5E40C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08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DBC4212E-F23F-41B3-9FBA-ADB8C7F1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BDD6889B-5765-43D5-A76A-329D068D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 xmlns:a="http://schemas.openxmlformats.org/drawingml/2006/main">
              <a:ext uri="{FF2B5EF4-FFF2-40B4-BE49-F238E27FC236}">
                <a16:creationId xmlns:a16="http://schemas.microsoft.com/office/drawing/2014/main" id="{0B25D171-D851-4E92-8DA7-19E2847D4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4950" b="1">
                <a:solidFill>
                  <a:srgbClr val="7FAE8D"/>
                </a:solidFill>
              </a:defRPr>
            </a:pPr>
            <a:r>
              <a:rPr sz="4950" b="1">
                <a:solidFill>
                  <a:srgbClr val="7FAE8D"/>
                </a:solidFill>
              </a:rPr>
              <a:t>EASY</a:t>
            </a:r>
          </a:p>
        </p:txBody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5089D176-BB67-4C3E-AAA8-8D09C21F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62200"/>
            <a:ext cx="514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0B2638"/>
                </a:solidFill>
              </a:defRPr>
            </a:pPr>
            <a:r>
              <a:rPr sz="3150" b="1">
                <a:solidFill>
                  <a:srgbClr val="0B2638"/>
                </a:solidFill>
              </a:rPr>
              <a:t>SIMPLE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AE94A0F3-DC60-498D-8761-956C2BEE0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4950" b="1">
                <a:solidFill>
                  <a:srgbClr val="679DB8"/>
                </a:solidFill>
              </a:defRPr>
            </a:pPr>
            <a:r>
              <a:rPr sz="4950" b="1">
                <a:solidFill>
                  <a:srgbClr val="679DB8"/>
                </a:solidFill>
              </a:rPr>
              <a:t>BOND</a:t>
            </a:r>
          </a:p>
        </p:txBody>
      </p:sp>
      <p:sp>
        <p:nvSpPr>
          <p:cNvPr id="10" name="Rettangolo 9">
            <a:extLst xmlns:a="http://schemas.openxmlformats.org/drawingml/2006/main">
              <a:ext uri="{FF2B5EF4-FFF2-40B4-BE49-F238E27FC236}">
                <a16:creationId xmlns:a16="http://schemas.microsoft.com/office/drawing/2014/main" id="{1F28477B-1E1B-417A-BE9F-8E000F7B3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67100"/>
            <a:ext cx="5810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0B2638"/>
                </a:solidFill>
              </a:defRPr>
            </a:pPr>
            <a:r>
              <a:rPr sz="3150" b="1">
                <a:solidFill>
                  <a:srgbClr val="0B2638"/>
                </a:solidFill>
              </a:rPr>
              <a:t>SURETY BOND</a:t>
            </a:r>
          </a:p>
        </p:txBody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EB3552E4-9850-4880-B57B-2EA45A599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100774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AE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066AF1BE-4909-4771-99AD-62C32583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14900"/>
            <a:ext cx="10077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02631"/>
                </a:solidFill>
              </a:defRPr>
            </a:pPr>
            <a:r>
              <a:rPr sz="2550" b="1">
                <a:solidFill>
                  <a:srgbClr val="102631"/>
                </a:solidFill>
              </a:rPr>
              <a:t>THE NAME SAYS IT ALL.</a:t>
            </a:r>
          </a:p>
        </p:txBody>
      </p:sp>
      <p:sp>
        <p:nvSpPr>
          <p:cNvPr id="13" name="Rettangolo 12">
            <a:extLst xmlns:a="http://schemas.openxmlformats.org/drawingml/2006/main">
              <a:ext uri="{FF2B5EF4-FFF2-40B4-BE49-F238E27FC236}">
                <a16:creationId xmlns:a16="http://schemas.microsoft.com/office/drawing/2014/main" id="{821E1BE2-326C-43C6-A30F-07EBEABCD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07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5A6A72"/>
                </a:solidFill>
              </a:defRPr>
            </a:pPr>
            <a:r>
              <a:rPr sz="1500" b="1">
                <a:solidFill>
                  <a:srgbClr val="5A6A72"/>
                </a:solidFill>
              </a:rPr>
              <a:t>You bring the application. We make the path clear.</a:t>
            </a:r>
          </a:p>
        </p:txBody>
      </p:sp>
    </p:spTree>
    <p:extLst>
      <p:ext uri="{BB962C8B-B14F-4D97-AF65-F5344CB8AC3E}">
        <p14:creationId xmlns:p14="http://schemas.microsoft.com/office/powerpoint/2010/main" val="4665763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Rettangolo 16">
            <a:extLst xmlns:a="http://schemas.openxmlformats.org/drawingml/2006/main">
              <a:ext uri="{FF2B5EF4-FFF2-40B4-BE49-F238E27FC236}">
                <a16:creationId xmlns:a16="http://schemas.microsoft.com/office/drawing/2014/main" id="{9981FD2F-1643-46B6-9999-70E21D5B3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571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OUR MODEL</a:t>
            </a:r>
          </a:p>
        </p:txBody>
      </p:sp>
      <p:sp>
        <p:nvSpPr>
          <p:cNvPr id="2" name="Rettangolo 1">
            <a:extLst xmlns:a="http://schemas.openxmlformats.org/drawingml/2006/main">
              <a:ext uri="{FF2B5EF4-FFF2-40B4-BE49-F238E27FC236}">
                <a16:creationId xmlns:a16="http://schemas.microsoft.com/office/drawing/2014/main" id="{8FCB7BFE-A393-4374-83FE-6C12831A5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We do not simply forward applications. We manage them.</a:t>
            </a:r>
          </a:p>
        </p:txBody>
      </p:sp>
      <p:sp>
        <p:nvSpPr>
          <p:cNvPr id="3" name="Rettangolo 2">
            <a:extLst xmlns:a="http://schemas.openxmlformats.org/drawingml/2006/main">
              <a:ext uri="{FF2B5EF4-FFF2-40B4-BE49-F238E27FC236}">
                <a16:creationId xmlns:a16="http://schemas.microsoft.com/office/drawing/2014/main" id="{AEB2EEFD-B3E4-4924-8332-CEFAEF181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76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9D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ettangolo 3">
            <a:extLst xmlns:a="http://schemas.openxmlformats.org/drawingml/2006/main">
              <a:ext uri="{FF2B5EF4-FFF2-40B4-BE49-F238E27FC236}">
                <a16:creationId xmlns:a16="http://schemas.microsoft.com/office/drawing/2014/main" id="{D44EF53E-2AA5-414D-9C4E-65250E3DF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09</a:t>
            </a:r>
          </a:p>
        </p:txBody>
      </p:sp>
      <p:sp>
        <p:nvSpPr>
          <p:cNvPr id="5" name="Rettangolo 4">
            <a:extLst xmlns:a="http://schemas.openxmlformats.org/drawingml/2006/main">
              <a:ext uri="{FF2B5EF4-FFF2-40B4-BE49-F238E27FC236}">
                <a16:creationId xmlns:a16="http://schemas.microsoft.com/office/drawing/2014/main" id="{59018B2D-465E-4F63-A916-6ACB615C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64198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 xmlns:a="http://schemas.openxmlformats.org/drawingml/2006/main">
              <a:ext uri="{FF2B5EF4-FFF2-40B4-BE49-F238E27FC236}">
                <a16:creationId xmlns:a16="http://schemas.microsoft.com/office/drawing/2014/main" id="{CD871130-8493-4141-9EC7-7BF1C836F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6419850"/>
            <a:ext cx="2076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 xmlns:a="http://schemas.openxmlformats.org/drawingml/2006/main">
              <a:ext uri="{FF2B5EF4-FFF2-40B4-BE49-F238E27FC236}">
                <a16:creationId xmlns:a16="http://schemas.microsoft.com/office/drawing/2014/main" id="{8B383270-8D85-4F7E-9213-5231C973F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3143250" cy="3143250"/>
          </a:xfrm>
          <a:prstGeom xmlns:a="http://schemas.openxmlformats.org/drawingml/2006/main" prst="roundRect">
            <a:avLst>
              <a:gd name="adj" fmla="val 7879"/>
            </a:avLst>
          </a:prstGeom>
          <a:solidFill xmlns:a="http://schemas.openxmlformats.org/drawingml/2006/main">
            <a:srgbClr val="0B2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ettangolo 7">
            <a:extLst xmlns:a="http://schemas.openxmlformats.org/drawingml/2006/main">
              <a:ext uri="{FF2B5EF4-FFF2-40B4-BE49-F238E27FC236}">
                <a16:creationId xmlns:a16="http://schemas.microsoft.com/office/drawing/2014/main" id="{430C8825-346D-47F7-987E-29EFC065C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574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SPECIALISATION</a:t>
            </a:r>
          </a:p>
        </p:txBody>
      </p:sp>
      <p:sp>
        <p:nvSpPr>
          <p:cNvPr id="9" name="Rettangolo 8">
            <a:extLst xmlns:a="http://schemas.openxmlformats.org/drawingml/2006/main">
              <a:ext uri="{FF2B5EF4-FFF2-40B4-BE49-F238E27FC236}">
                <a16:creationId xmlns:a16="http://schemas.microsoft.com/office/drawing/2014/main" id="{C0B12A0C-DE1F-4A64-B97A-8DFD6A098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05150"/>
            <a:ext cx="25336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Dedicated focus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on the world of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surety</a:t>
            </a:r>
          </a:p>
        </p:txBody>
      </p:sp>
      <p:sp>
        <p:nvSpPr>
          <p:cNvPr id="10" name="Rettangolo con angoli arrotondati 9">
            <a:extLst xmlns:a="http://schemas.openxmlformats.org/drawingml/2006/main">
              <a:ext uri="{FF2B5EF4-FFF2-40B4-BE49-F238E27FC236}">
                <a16:creationId xmlns:a16="http://schemas.microsoft.com/office/drawing/2014/main" id="{DF905D32-9368-466F-A41F-E954EE72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133600"/>
            <a:ext cx="3143250" cy="3143250"/>
          </a:xfrm>
          <a:prstGeom xmlns:a="http://schemas.openxmlformats.org/drawingml/2006/main" prst="roundRect">
            <a:avLst>
              <a:gd name="adj" fmla="val 7879"/>
            </a:avLst>
          </a:prstGeom>
          <a:solidFill xmlns:a="http://schemas.openxmlformats.org/drawingml/2006/main">
            <a:srgbClr val="EAF3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ttangolo 10">
            <a:extLst xmlns:a="http://schemas.openxmlformats.org/drawingml/2006/main">
              <a:ext uri="{FF2B5EF4-FFF2-40B4-BE49-F238E27FC236}">
                <a16:creationId xmlns:a16="http://schemas.microsoft.com/office/drawing/2014/main" id="{0B743B8F-515B-475D-B0F3-90DD829AB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574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7FAE8D"/>
                </a:solidFill>
              </a:defRPr>
            </a:pPr>
            <a:r>
              <a:rPr sz="1200" b="1">
                <a:solidFill>
                  <a:srgbClr val="7FAE8D"/>
                </a:solidFill>
              </a:rPr>
              <a:t>COORDINATION</a:t>
            </a:r>
          </a:p>
        </p:txBody>
      </p:sp>
      <p:sp>
        <p:nvSpPr>
          <p:cNvPr id="12" name="Rettangolo 11">
            <a:extLst xmlns:a="http://schemas.openxmlformats.org/drawingml/2006/main">
              <a:ext uri="{FF2B5EF4-FFF2-40B4-BE49-F238E27FC236}">
                <a16:creationId xmlns:a16="http://schemas.microsoft.com/office/drawing/2014/main" id="{20FC0030-C175-44C5-9ED9-814169B63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105150"/>
            <a:ext cx="24955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One point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of coordination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for each application</a:t>
            </a:r>
          </a:p>
        </p:txBody>
      </p:sp>
      <p:sp>
        <p:nvSpPr>
          <p:cNvPr id="13" name="Rettangolo con angoli arrotondati 12">
            <a:extLst xmlns:a="http://schemas.openxmlformats.org/drawingml/2006/main">
              <a:ext uri="{FF2B5EF4-FFF2-40B4-BE49-F238E27FC236}">
                <a16:creationId xmlns:a16="http://schemas.microsoft.com/office/drawing/2014/main" id="{6F3024D0-9A19-49EB-8B22-010F5CF41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133600"/>
            <a:ext cx="3143250" cy="3143250"/>
          </a:xfrm>
          <a:prstGeom xmlns:a="http://schemas.openxmlformats.org/drawingml/2006/main" prst="roundRect">
            <a:avLst>
              <a:gd name="adj" fmla="val 7879"/>
            </a:avLst>
          </a:prstGeom>
          <a:solidFill xmlns:a="http://schemas.openxmlformats.org/drawingml/2006/main">
            <a:srgbClr val="EAF1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ttangolo 13">
            <a:extLst xmlns:a="http://schemas.openxmlformats.org/drawingml/2006/main">
              <a:ext uri="{FF2B5EF4-FFF2-40B4-BE49-F238E27FC236}">
                <a16:creationId xmlns:a16="http://schemas.microsoft.com/office/drawing/2014/main" id="{4FC77AA6-AE37-4F01-876C-A9FEDC094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4574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679DB8"/>
                </a:solidFill>
              </a:defRPr>
            </a:pPr>
            <a:r>
              <a:rPr sz="1200" b="1">
                <a:solidFill>
                  <a:srgbClr val="679DB8"/>
                </a:solidFill>
              </a:rPr>
              <a:t>MARKET</a:t>
            </a:r>
          </a:p>
        </p:txBody>
      </p:sp>
      <p:sp>
        <p:nvSpPr>
          <p:cNvPr id="15" name="Rettangolo 14">
            <a:extLst xmlns:a="http://schemas.openxmlformats.org/drawingml/2006/main">
              <a:ext uri="{FF2B5EF4-FFF2-40B4-BE49-F238E27FC236}">
                <a16:creationId xmlns:a16="http://schemas.microsoft.com/office/drawing/2014/main" id="{092904D6-282D-4FA6-9090-27978B2F8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05150"/>
            <a:ext cx="24955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Dialogo orientato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alla soluzione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assicurativa</a:t>
            </a:r>
          </a:p>
        </p:txBody>
      </p:sp>
      <p:sp>
        <p:nvSpPr>
          <p:cNvPr id="16" name="Rettangolo 15">
            <a:extLst xmlns:a="http://schemas.openxmlformats.org/drawingml/2006/main">
              <a:ext uri="{FF2B5EF4-FFF2-40B4-BE49-F238E27FC236}">
                <a16:creationId xmlns:a16="http://schemas.microsoft.com/office/drawing/2014/main" id="{AF7EDB31-B0A7-441B-83EC-E9C4506E6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1022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Managing General Agent • IVASS Registration B000721751</a:t>
            </a:r>
          </a:p>
        </p:txBody>
      </p:sp>
    </p:spTree>
    <p:extLst>
      <p:ext uri="{BB962C8B-B14F-4D97-AF65-F5344CB8AC3E}">
        <p14:creationId xmlns:p14="http://schemas.microsoft.com/office/powerpoint/2010/main" val="10121404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2026-08-14T15:42:32.4720000Z</dcterms:created>
  <dcterms:modified xsi:type="dcterms:W3CDTF">2026-08-14T15:42:32.4720000Z</dcterms:modified>
</coreProperties>
</file>